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67" r:id="rId3"/>
    <p:sldId id="266" r:id="rId4"/>
    <p:sldId id="257" r:id="rId5"/>
    <p:sldId id="258" r:id="rId6"/>
    <p:sldId id="259" r:id="rId7"/>
    <p:sldId id="260" r:id="rId8"/>
    <p:sldId id="261" r:id="rId9"/>
    <p:sldId id="262" r:id="rId10"/>
    <p:sldId id="263" r:id="rId11"/>
    <p:sldId id="264" r:id="rId12"/>
    <p:sldId id="265" r:id="rId13"/>
    <p:sldId id="269" r:id="rId14"/>
    <p:sldId id="268"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929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Electronic_voting_in_India" TargetMode="External"/><Relationship Id="rId2" Type="http://schemas.openxmlformats.org/officeDocument/2006/relationships/hyperlink" Target="https://github.com/SAJAN-8578/Int_project.git" TargetMode="External"/><Relationship Id="rId1" Type="http://schemas.openxmlformats.org/officeDocument/2006/relationships/slideLayout" Target="../slideLayouts/slideLayout1.xml"/><Relationship Id="rId5" Type="http://schemas.openxmlformats.org/officeDocument/2006/relationships/hyperlink" Target="https://www.geeksforgeeks.org/introduction-to-jsp/" TargetMode="External"/><Relationship Id="rId4" Type="http://schemas.openxmlformats.org/officeDocument/2006/relationships/hyperlink" Target="https://openeducationonline.com/magazine/reasons-why-voting-is-important/"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E7542A-C033-A844-003F-42B25C7C3C7D}"/>
              </a:ext>
            </a:extLst>
          </p:cNvPr>
          <p:cNvSpPr/>
          <p:nvPr/>
        </p:nvSpPr>
        <p:spPr>
          <a:xfrm>
            <a:off x="0" y="0"/>
            <a:ext cx="11478125" cy="8229600"/>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2800" b="1" dirty="0">
              <a:solidFill>
                <a:srgbClr val="FFC000"/>
              </a:solidFill>
            </a:endParaRPr>
          </a:p>
          <a:p>
            <a:endParaRPr lang="en-IN" sz="2800" b="1" dirty="0">
              <a:solidFill>
                <a:srgbClr val="FFC000"/>
              </a:solidFill>
            </a:endParaRPr>
          </a:p>
          <a:p>
            <a:endParaRPr lang="en-IN" sz="2800" b="1" dirty="0">
              <a:solidFill>
                <a:srgbClr val="FFC000"/>
              </a:solidFill>
            </a:endParaRPr>
          </a:p>
          <a:p>
            <a:endParaRPr lang="en-IN" sz="2800" b="1" dirty="0">
              <a:solidFill>
                <a:srgbClr val="FFC000"/>
              </a:solidFill>
            </a:endParaRPr>
          </a:p>
          <a:p>
            <a:endParaRPr lang="en-IN" sz="2800" b="1" dirty="0">
              <a:solidFill>
                <a:srgbClr val="FFC000"/>
              </a:solidFill>
            </a:endParaRPr>
          </a:p>
          <a:p>
            <a:r>
              <a:rPr lang="en-IN" sz="2800" b="1" dirty="0">
                <a:solidFill>
                  <a:srgbClr val="FFC000"/>
                </a:solidFill>
              </a:rPr>
              <a:t>Presented by:</a:t>
            </a:r>
            <a:br>
              <a:rPr lang="en-IN" sz="2800" b="1" dirty="0"/>
            </a:br>
            <a:r>
              <a:rPr lang="en-IN" sz="2800" b="1" dirty="0"/>
              <a:t>       </a:t>
            </a:r>
            <a:r>
              <a:rPr lang="en-IN" sz="2800" dirty="0"/>
              <a:t>Name: Sajan Kumar</a:t>
            </a:r>
            <a:br>
              <a:rPr lang="en-IN" sz="2800" dirty="0"/>
            </a:br>
            <a:r>
              <a:rPr lang="en-IN" sz="2800" dirty="0"/>
              <a:t>       </a:t>
            </a:r>
            <a:r>
              <a:rPr lang="en-IN" sz="2800" dirty="0" err="1"/>
              <a:t>Skillbuild</a:t>
            </a:r>
            <a:r>
              <a:rPr lang="en-IN" sz="2800" dirty="0"/>
              <a:t> Email Id: sajankumarsingh003@gmail.com</a:t>
            </a:r>
            <a:br>
              <a:rPr lang="en-IN" sz="2800" dirty="0"/>
            </a:br>
            <a:r>
              <a:rPr lang="en-IN" sz="2800" dirty="0"/>
              <a:t>       College Name: C.V. Raman Global University Bhubaneswar Odisha</a:t>
            </a:r>
            <a:br>
              <a:rPr lang="en-IN" sz="2800" dirty="0"/>
            </a:br>
            <a:r>
              <a:rPr lang="en-IN" sz="2800" dirty="0"/>
              <a:t>       College State: Odisha</a:t>
            </a:r>
            <a:br>
              <a:rPr lang="en-IN" sz="2800" dirty="0"/>
            </a:br>
            <a:r>
              <a:rPr lang="en-IN" sz="2800" dirty="0"/>
              <a:t>       Internship Starting Date: 24-06-2024</a:t>
            </a:r>
            <a:br>
              <a:rPr lang="en-IN" sz="2800" dirty="0"/>
            </a:br>
            <a:r>
              <a:rPr lang="en-IN" sz="2800" dirty="0"/>
              <a:t>       Internship End Date: 31-07-2024</a:t>
            </a:r>
          </a:p>
        </p:txBody>
      </p:sp>
      <p:pic>
        <p:nvPicPr>
          <p:cNvPr id="5" name="Picture 4">
            <a:extLst>
              <a:ext uri="{FF2B5EF4-FFF2-40B4-BE49-F238E27FC236}">
                <a16:creationId xmlns:a16="http://schemas.microsoft.com/office/drawing/2014/main" id="{08D5BB06-F97A-861E-93E9-A1C47C13BB38}"/>
              </a:ext>
            </a:extLst>
          </p:cNvPr>
          <p:cNvPicPr>
            <a:picLocks noChangeAspect="1"/>
          </p:cNvPicPr>
          <p:nvPr/>
        </p:nvPicPr>
        <p:blipFill>
          <a:blip r:embed="rId3"/>
          <a:stretch>
            <a:fillRect/>
          </a:stretch>
        </p:blipFill>
        <p:spPr>
          <a:xfrm>
            <a:off x="204536" y="132349"/>
            <a:ext cx="2767264" cy="2947736"/>
          </a:xfrm>
          <a:prstGeom prst="flowChartConnector">
            <a:avLst/>
          </a:prstGeom>
        </p:spPr>
      </p:pic>
      <p:sp>
        <p:nvSpPr>
          <p:cNvPr id="6" name="Rectangle 5">
            <a:extLst>
              <a:ext uri="{FF2B5EF4-FFF2-40B4-BE49-F238E27FC236}">
                <a16:creationId xmlns:a16="http://schemas.microsoft.com/office/drawing/2014/main" id="{504D52C2-2CEC-1946-0CFE-9B0099833A76}"/>
              </a:ext>
            </a:extLst>
          </p:cNvPr>
          <p:cNvSpPr/>
          <p:nvPr/>
        </p:nvSpPr>
        <p:spPr>
          <a:xfrm>
            <a:off x="11478126" y="0"/>
            <a:ext cx="3152274" cy="8229600"/>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55B04A3E-0047-A7A3-2B2A-50BA2B168D27}"/>
              </a:ext>
            </a:extLst>
          </p:cNvPr>
          <p:cNvSpPr/>
          <p:nvPr/>
        </p:nvSpPr>
        <p:spPr>
          <a:xfrm>
            <a:off x="3374857" y="956511"/>
            <a:ext cx="7170821" cy="1106906"/>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000" dirty="0"/>
              <a:t>“ONLINE VOTING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
        <p:nvSpPr>
          <p:cNvPr id="4" name="Text 2"/>
          <p:cNvSpPr/>
          <p:nvPr/>
        </p:nvSpPr>
        <p:spPr>
          <a:xfrm>
            <a:off x="2037993" y="1372672"/>
            <a:ext cx="5554980" cy="694373"/>
          </a:xfrm>
          <a:prstGeom prst="rect">
            <a:avLst/>
          </a:prstGeom>
          <a:noFill/>
          <a:ln/>
        </p:spPr>
        <p:txBody>
          <a:bodyPr wrap="none" rtlCol="0" anchor="t"/>
          <a:lstStyle/>
          <a:p>
            <a:pPr marL="0" indent="0">
              <a:lnSpc>
                <a:spcPts val="5468"/>
              </a:lnSpc>
              <a:buNone/>
            </a:pPr>
            <a:r>
              <a:rPr lang="en-US" sz="4374" dirty="0">
                <a:solidFill>
                  <a:srgbClr val="124E73"/>
                </a:solidFill>
                <a:latin typeface="MuseoModerno" pitchFamily="34" charset="0"/>
                <a:ea typeface="MuseoModerno" pitchFamily="34" charset="-122"/>
                <a:cs typeface="MuseoModerno" pitchFamily="34" charset="-120"/>
              </a:rPr>
              <a:t>Benefits</a:t>
            </a:r>
            <a:endParaRPr lang="en-US" sz="4374" dirty="0"/>
          </a:p>
        </p:txBody>
      </p:sp>
      <p:pic>
        <p:nvPicPr>
          <p:cNvPr id="5" name="Image 0" descr="preencoded.png"/>
          <p:cNvPicPr>
            <a:picLocks noChangeAspect="1"/>
          </p:cNvPicPr>
          <p:nvPr/>
        </p:nvPicPr>
        <p:blipFill>
          <a:blip r:embed="rId3"/>
          <a:stretch>
            <a:fillRect/>
          </a:stretch>
        </p:blipFill>
        <p:spPr>
          <a:xfrm>
            <a:off x="2037993" y="2511385"/>
            <a:ext cx="444341" cy="444341"/>
          </a:xfrm>
          <a:prstGeom prst="rect">
            <a:avLst/>
          </a:prstGeom>
        </p:spPr>
      </p:pic>
      <p:sp>
        <p:nvSpPr>
          <p:cNvPr id="6" name="Text 3"/>
          <p:cNvSpPr/>
          <p:nvPr/>
        </p:nvSpPr>
        <p:spPr>
          <a:xfrm>
            <a:off x="2037993" y="3177897"/>
            <a:ext cx="2777490" cy="347186"/>
          </a:xfrm>
          <a:prstGeom prst="rect">
            <a:avLst/>
          </a:prstGeom>
          <a:noFill/>
          <a:ln/>
        </p:spPr>
        <p:txBody>
          <a:bodyPr wrap="none" rtlCol="0" anchor="t"/>
          <a:lstStyle/>
          <a:p>
            <a:pPr marL="0" indent="0" algn="l">
              <a:lnSpc>
                <a:spcPts val="2734"/>
              </a:lnSpc>
              <a:buNone/>
            </a:pPr>
            <a:r>
              <a:rPr lang="en-US" sz="2187" dirty="0">
                <a:solidFill>
                  <a:srgbClr val="124E73"/>
                </a:solidFill>
                <a:latin typeface="MuseoModerno" pitchFamily="34" charset="0"/>
                <a:ea typeface="MuseoModerno" pitchFamily="34" charset="-122"/>
                <a:cs typeface="MuseoModerno" pitchFamily="34" charset="-120"/>
              </a:rPr>
              <a:t>Efficiency</a:t>
            </a:r>
            <a:endParaRPr lang="en-US" sz="2187" dirty="0"/>
          </a:p>
        </p:txBody>
      </p:sp>
      <p:sp>
        <p:nvSpPr>
          <p:cNvPr id="7" name="Text 4"/>
          <p:cNvSpPr/>
          <p:nvPr/>
        </p:nvSpPr>
        <p:spPr>
          <a:xfrm>
            <a:off x="2037993" y="3658314"/>
            <a:ext cx="3295888" cy="2487811"/>
          </a:xfrm>
          <a:prstGeom prst="rect">
            <a:avLst/>
          </a:prstGeom>
          <a:noFill/>
          <a:ln/>
        </p:spPr>
        <p:txBody>
          <a:bodyPr wrap="square" rtlCol="0" anchor="t"/>
          <a:lstStyle/>
          <a:p>
            <a:pPr marL="0" indent="0" algn="l">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The Voting Management System streamlines the voting process, reducing the time and effort required to conduct elections. It eliminates the need for manual vote counting and ensures accurate and timely results.</a:t>
            </a:r>
            <a:endParaRPr lang="en-US" sz="1750" dirty="0"/>
          </a:p>
        </p:txBody>
      </p:sp>
      <p:pic>
        <p:nvPicPr>
          <p:cNvPr id="8" name="Image 1" descr="preencoded.png"/>
          <p:cNvPicPr>
            <a:picLocks noChangeAspect="1"/>
          </p:cNvPicPr>
          <p:nvPr/>
        </p:nvPicPr>
        <p:blipFill>
          <a:blip r:embed="rId4"/>
          <a:stretch>
            <a:fillRect/>
          </a:stretch>
        </p:blipFill>
        <p:spPr>
          <a:xfrm>
            <a:off x="5667137" y="2511385"/>
            <a:ext cx="444341" cy="444341"/>
          </a:xfrm>
          <a:prstGeom prst="rect">
            <a:avLst/>
          </a:prstGeom>
        </p:spPr>
      </p:pic>
      <p:sp>
        <p:nvSpPr>
          <p:cNvPr id="9" name="Text 5"/>
          <p:cNvSpPr/>
          <p:nvPr/>
        </p:nvSpPr>
        <p:spPr>
          <a:xfrm>
            <a:off x="5667137" y="3177897"/>
            <a:ext cx="2777490" cy="347186"/>
          </a:xfrm>
          <a:prstGeom prst="rect">
            <a:avLst/>
          </a:prstGeom>
          <a:noFill/>
          <a:ln/>
        </p:spPr>
        <p:txBody>
          <a:bodyPr wrap="none" rtlCol="0" anchor="t"/>
          <a:lstStyle/>
          <a:p>
            <a:pPr marL="0" indent="0" algn="l">
              <a:lnSpc>
                <a:spcPts val="2734"/>
              </a:lnSpc>
              <a:buNone/>
            </a:pPr>
            <a:r>
              <a:rPr lang="en-US" sz="2187" dirty="0">
                <a:solidFill>
                  <a:srgbClr val="124E73"/>
                </a:solidFill>
                <a:latin typeface="MuseoModerno" pitchFamily="34" charset="0"/>
                <a:ea typeface="MuseoModerno" pitchFamily="34" charset="-122"/>
                <a:cs typeface="MuseoModerno" pitchFamily="34" charset="-120"/>
              </a:rPr>
              <a:t>Transparency</a:t>
            </a:r>
            <a:endParaRPr lang="en-US" sz="2187" dirty="0"/>
          </a:p>
        </p:txBody>
      </p:sp>
      <p:sp>
        <p:nvSpPr>
          <p:cNvPr id="10" name="Text 6"/>
          <p:cNvSpPr/>
          <p:nvPr/>
        </p:nvSpPr>
        <p:spPr>
          <a:xfrm>
            <a:off x="5667137" y="3658314"/>
            <a:ext cx="3296007" cy="2487811"/>
          </a:xfrm>
          <a:prstGeom prst="rect">
            <a:avLst/>
          </a:prstGeom>
          <a:noFill/>
          <a:ln/>
        </p:spPr>
        <p:txBody>
          <a:bodyPr wrap="square" rtlCol="0" anchor="t"/>
          <a:lstStyle/>
          <a:p>
            <a:pPr marL="0" indent="0" algn="l">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By maintaining a secure database and implementing robust security measures, the system ensures transparency throughout the voting process. Voters can have confidence in the integrity of the results.</a:t>
            </a:r>
            <a:endParaRPr lang="en-US" sz="1750" dirty="0"/>
          </a:p>
        </p:txBody>
      </p:sp>
      <p:pic>
        <p:nvPicPr>
          <p:cNvPr id="11" name="Image 2" descr="preencoded.png"/>
          <p:cNvPicPr>
            <a:picLocks noChangeAspect="1"/>
          </p:cNvPicPr>
          <p:nvPr/>
        </p:nvPicPr>
        <p:blipFill>
          <a:blip r:embed="rId5"/>
          <a:stretch>
            <a:fillRect/>
          </a:stretch>
        </p:blipFill>
        <p:spPr>
          <a:xfrm>
            <a:off x="9296400" y="2511385"/>
            <a:ext cx="444341" cy="444341"/>
          </a:xfrm>
          <a:prstGeom prst="rect">
            <a:avLst/>
          </a:prstGeom>
        </p:spPr>
      </p:pic>
      <p:sp>
        <p:nvSpPr>
          <p:cNvPr id="12" name="Text 7"/>
          <p:cNvSpPr/>
          <p:nvPr/>
        </p:nvSpPr>
        <p:spPr>
          <a:xfrm>
            <a:off x="9296400" y="3177897"/>
            <a:ext cx="2777490" cy="347186"/>
          </a:xfrm>
          <a:prstGeom prst="rect">
            <a:avLst/>
          </a:prstGeom>
          <a:noFill/>
          <a:ln/>
        </p:spPr>
        <p:txBody>
          <a:bodyPr wrap="none" rtlCol="0" anchor="t"/>
          <a:lstStyle/>
          <a:p>
            <a:pPr marL="0" indent="0" algn="l">
              <a:lnSpc>
                <a:spcPts val="2734"/>
              </a:lnSpc>
              <a:buNone/>
            </a:pPr>
            <a:r>
              <a:rPr lang="en-US" sz="2187" dirty="0">
                <a:solidFill>
                  <a:srgbClr val="124E73"/>
                </a:solidFill>
                <a:latin typeface="MuseoModerno" pitchFamily="34" charset="0"/>
                <a:ea typeface="MuseoModerno" pitchFamily="34" charset="-122"/>
                <a:cs typeface="MuseoModerno" pitchFamily="34" charset="-120"/>
              </a:rPr>
              <a:t>Security</a:t>
            </a:r>
            <a:endParaRPr lang="en-US" sz="2187" dirty="0"/>
          </a:p>
        </p:txBody>
      </p:sp>
      <p:sp>
        <p:nvSpPr>
          <p:cNvPr id="13" name="Text 8"/>
          <p:cNvSpPr/>
          <p:nvPr/>
        </p:nvSpPr>
        <p:spPr>
          <a:xfrm>
            <a:off x="9296400" y="3658314"/>
            <a:ext cx="3296007" cy="3198614"/>
          </a:xfrm>
          <a:prstGeom prst="rect">
            <a:avLst/>
          </a:prstGeom>
          <a:noFill/>
          <a:ln/>
        </p:spPr>
        <p:txBody>
          <a:bodyPr wrap="square" rtlCol="0" anchor="t"/>
          <a:lstStyle/>
          <a:p>
            <a:pPr marL="0" indent="0" algn="l">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The system prioritizes security by employing various measures such as prepared statements, session management, and unique username constraints. These measures protect against potential threats and ensure the confidentiality of voter information.</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
        <p:nvSpPr>
          <p:cNvPr id="4" name="Text 2"/>
          <p:cNvSpPr/>
          <p:nvPr/>
        </p:nvSpPr>
        <p:spPr>
          <a:xfrm>
            <a:off x="2037993" y="910233"/>
            <a:ext cx="5858113" cy="694373"/>
          </a:xfrm>
          <a:prstGeom prst="rect">
            <a:avLst/>
          </a:prstGeom>
          <a:noFill/>
          <a:ln/>
        </p:spPr>
        <p:txBody>
          <a:bodyPr wrap="none" rtlCol="0" anchor="t"/>
          <a:lstStyle/>
          <a:p>
            <a:pPr marL="0" indent="0">
              <a:lnSpc>
                <a:spcPts val="5468"/>
              </a:lnSpc>
              <a:buNone/>
            </a:pPr>
            <a:r>
              <a:rPr lang="en-US" sz="4374" dirty="0">
                <a:solidFill>
                  <a:srgbClr val="124E73"/>
                </a:solidFill>
                <a:latin typeface="MuseoModerno" pitchFamily="34" charset="0"/>
                <a:ea typeface="MuseoModerno" pitchFamily="34" charset="-122"/>
                <a:cs typeface="MuseoModerno" pitchFamily="34" charset="-120"/>
              </a:rPr>
              <a:t>Future Enhancements</a:t>
            </a:r>
            <a:endParaRPr lang="en-US" sz="4374" dirty="0"/>
          </a:p>
        </p:txBody>
      </p:sp>
      <p:sp>
        <p:nvSpPr>
          <p:cNvPr id="5" name="Shape 3"/>
          <p:cNvSpPr/>
          <p:nvPr/>
        </p:nvSpPr>
        <p:spPr>
          <a:xfrm>
            <a:off x="2037993" y="2048947"/>
            <a:ext cx="5166122" cy="2346365"/>
          </a:xfrm>
          <a:prstGeom prst="roundRect">
            <a:avLst>
              <a:gd name="adj" fmla="val 2841"/>
            </a:avLst>
          </a:prstGeom>
          <a:solidFill>
            <a:srgbClr val="F6F0E4"/>
          </a:solidFill>
          <a:ln/>
        </p:spPr>
      </p:sp>
      <p:sp>
        <p:nvSpPr>
          <p:cNvPr id="6" name="Text 4"/>
          <p:cNvSpPr/>
          <p:nvPr/>
        </p:nvSpPr>
        <p:spPr>
          <a:xfrm>
            <a:off x="2260163" y="2271117"/>
            <a:ext cx="3710107" cy="347186"/>
          </a:xfrm>
          <a:prstGeom prst="rect">
            <a:avLst/>
          </a:prstGeom>
          <a:noFill/>
          <a:ln/>
        </p:spPr>
        <p:txBody>
          <a:bodyPr wrap="none" rtlCol="0" anchor="t"/>
          <a:lstStyle/>
          <a:p>
            <a:pPr marL="0" indent="0">
              <a:lnSpc>
                <a:spcPts val="2734"/>
              </a:lnSpc>
              <a:buNone/>
            </a:pPr>
            <a:r>
              <a:rPr lang="en-US" sz="2187" dirty="0">
                <a:solidFill>
                  <a:srgbClr val="124E73"/>
                </a:solidFill>
                <a:latin typeface="MuseoModerno" pitchFamily="34" charset="0"/>
                <a:ea typeface="MuseoModerno" pitchFamily="34" charset="-122"/>
                <a:cs typeface="MuseoModerno" pitchFamily="34" charset="-120"/>
              </a:rPr>
              <a:t>Multi-Factor Authentication</a:t>
            </a:r>
            <a:endParaRPr lang="en-US" sz="2187" dirty="0"/>
          </a:p>
        </p:txBody>
      </p:sp>
      <p:sp>
        <p:nvSpPr>
          <p:cNvPr id="7" name="Text 5"/>
          <p:cNvSpPr/>
          <p:nvPr/>
        </p:nvSpPr>
        <p:spPr>
          <a:xfrm>
            <a:off x="2260163" y="2751534"/>
            <a:ext cx="4721781" cy="1421606"/>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To further enhance security, the system could implement multi-factor authentication, requiring users to provide additional verification methods beyond just a username and password.</a:t>
            </a:r>
            <a:endParaRPr lang="en-US" sz="1750" dirty="0"/>
          </a:p>
        </p:txBody>
      </p:sp>
      <p:sp>
        <p:nvSpPr>
          <p:cNvPr id="8" name="Shape 6"/>
          <p:cNvSpPr/>
          <p:nvPr/>
        </p:nvSpPr>
        <p:spPr>
          <a:xfrm>
            <a:off x="7426285" y="2048947"/>
            <a:ext cx="5166122" cy="2346365"/>
          </a:xfrm>
          <a:prstGeom prst="roundRect">
            <a:avLst>
              <a:gd name="adj" fmla="val 2841"/>
            </a:avLst>
          </a:prstGeom>
          <a:solidFill>
            <a:srgbClr val="F6F0E4"/>
          </a:solidFill>
          <a:ln/>
        </p:spPr>
      </p:sp>
      <p:sp>
        <p:nvSpPr>
          <p:cNvPr id="9" name="Text 7"/>
          <p:cNvSpPr/>
          <p:nvPr/>
        </p:nvSpPr>
        <p:spPr>
          <a:xfrm>
            <a:off x="7648456" y="2271117"/>
            <a:ext cx="2826068" cy="347186"/>
          </a:xfrm>
          <a:prstGeom prst="rect">
            <a:avLst/>
          </a:prstGeom>
          <a:noFill/>
          <a:ln/>
        </p:spPr>
        <p:txBody>
          <a:bodyPr wrap="none" rtlCol="0" anchor="t"/>
          <a:lstStyle/>
          <a:p>
            <a:pPr marL="0" indent="0">
              <a:lnSpc>
                <a:spcPts val="2734"/>
              </a:lnSpc>
              <a:buNone/>
            </a:pPr>
            <a:r>
              <a:rPr lang="en-US" sz="2187" dirty="0">
                <a:solidFill>
                  <a:srgbClr val="124E73"/>
                </a:solidFill>
                <a:latin typeface="MuseoModerno" pitchFamily="34" charset="0"/>
                <a:ea typeface="MuseoModerno" pitchFamily="34" charset="-122"/>
                <a:cs typeface="MuseoModerno" pitchFamily="34" charset="-120"/>
              </a:rPr>
              <a:t>Mobile Compatibility</a:t>
            </a:r>
            <a:endParaRPr lang="en-US" sz="2187" dirty="0"/>
          </a:p>
        </p:txBody>
      </p:sp>
      <p:sp>
        <p:nvSpPr>
          <p:cNvPr id="10" name="Text 8"/>
          <p:cNvSpPr/>
          <p:nvPr/>
        </p:nvSpPr>
        <p:spPr>
          <a:xfrm>
            <a:off x="7648456" y="2751534"/>
            <a:ext cx="4721781" cy="1421606"/>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Developing a mobile-friendly version of the system would increase accessibility and convenience for voters, allowing them to cast their votes from their smartphones or tablets.</a:t>
            </a:r>
            <a:endParaRPr lang="en-US" sz="1750" dirty="0"/>
          </a:p>
        </p:txBody>
      </p:sp>
      <p:sp>
        <p:nvSpPr>
          <p:cNvPr id="11" name="Shape 9"/>
          <p:cNvSpPr/>
          <p:nvPr/>
        </p:nvSpPr>
        <p:spPr>
          <a:xfrm>
            <a:off x="2037993" y="4617482"/>
            <a:ext cx="5166122" cy="2701766"/>
          </a:xfrm>
          <a:prstGeom prst="roundRect">
            <a:avLst>
              <a:gd name="adj" fmla="val 2467"/>
            </a:avLst>
          </a:prstGeom>
          <a:solidFill>
            <a:srgbClr val="F6F0E4"/>
          </a:solidFill>
          <a:ln/>
        </p:spPr>
      </p:sp>
      <p:sp>
        <p:nvSpPr>
          <p:cNvPr id="12" name="Text 10"/>
          <p:cNvSpPr/>
          <p:nvPr/>
        </p:nvSpPr>
        <p:spPr>
          <a:xfrm>
            <a:off x="2260163" y="4839653"/>
            <a:ext cx="2777490" cy="347186"/>
          </a:xfrm>
          <a:prstGeom prst="rect">
            <a:avLst/>
          </a:prstGeom>
          <a:noFill/>
          <a:ln/>
        </p:spPr>
        <p:txBody>
          <a:bodyPr wrap="none" rtlCol="0" anchor="t"/>
          <a:lstStyle/>
          <a:p>
            <a:pPr marL="0" indent="0">
              <a:lnSpc>
                <a:spcPts val="2734"/>
              </a:lnSpc>
              <a:buNone/>
            </a:pPr>
            <a:r>
              <a:rPr lang="en-US" sz="2187" dirty="0">
                <a:solidFill>
                  <a:srgbClr val="124E73"/>
                </a:solidFill>
                <a:latin typeface="MuseoModerno" pitchFamily="34" charset="0"/>
                <a:ea typeface="MuseoModerno" pitchFamily="34" charset="-122"/>
                <a:cs typeface="MuseoModerno" pitchFamily="34" charset="-120"/>
              </a:rPr>
              <a:t>Audit Trail</a:t>
            </a:r>
            <a:endParaRPr lang="en-US" sz="2187" dirty="0"/>
          </a:p>
        </p:txBody>
      </p:sp>
      <p:sp>
        <p:nvSpPr>
          <p:cNvPr id="13" name="Text 11"/>
          <p:cNvSpPr/>
          <p:nvPr/>
        </p:nvSpPr>
        <p:spPr>
          <a:xfrm>
            <a:off x="2260163" y="5320070"/>
            <a:ext cx="4721781" cy="1777008"/>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Implementing an audit trail feature would provide a detailed log of all activities within the system, enabling administrators to monitor and review the voting process for any irregularities or potential issues.</a:t>
            </a:r>
            <a:endParaRPr lang="en-US" sz="1750" dirty="0"/>
          </a:p>
        </p:txBody>
      </p:sp>
      <p:sp>
        <p:nvSpPr>
          <p:cNvPr id="14" name="Shape 12"/>
          <p:cNvSpPr/>
          <p:nvPr/>
        </p:nvSpPr>
        <p:spPr>
          <a:xfrm>
            <a:off x="7426285" y="4617482"/>
            <a:ext cx="5166122" cy="2701766"/>
          </a:xfrm>
          <a:prstGeom prst="roundRect">
            <a:avLst>
              <a:gd name="adj" fmla="val 2467"/>
            </a:avLst>
          </a:prstGeom>
          <a:solidFill>
            <a:srgbClr val="F6F0E4"/>
          </a:solidFill>
          <a:ln/>
        </p:spPr>
      </p:sp>
      <p:sp>
        <p:nvSpPr>
          <p:cNvPr id="15" name="Text 13"/>
          <p:cNvSpPr/>
          <p:nvPr/>
        </p:nvSpPr>
        <p:spPr>
          <a:xfrm>
            <a:off x="7648456" y="4839653"/>
            <a:ext cx="2806898" cy="347186"/>
          </a:xfrm>
          <a:prstGeom prst="rect">
            <a:avLst/>
          </a:prstGeom>
          <a:noFill/>
          <a:ln/>
        </p:spPr>
        <p:txBody>
          <a:bodyPr wrap="none" rtlCol="0" anchor="t"/>
          <a:lstStyle/>
          <a:p>
            <a:pPr marL="0" indent="0">
              <a:lnSpc>
                <a:spcPts val="2734"/>
              </a:lnSpc>
              <a:buNone/>
            </a:pPr>
            <a:r>
              <a:rPr lang="en-US" sz="2187" dirty="0">
                <a:solidFill>
                  <a:srgbClr val="124E73"/>
                </a:solidFill>
                <a:latin typeface="MuseoModerno" pitchFamily="34" charset="0"/>
                <a:ea typeface="MuseoModerno" pitchFamily="34" charset="-122"/>
                <a:cs typeface="MuseoModerno" pitchFamily="34" charset="-120"/>
              </a:rPr>
              <a:t>Multilingual Support</a:t>
            </a:r>
            <a:endParaRPr lang="en-US" sz="2187" dirty="0"/>
          </a:p>
        </p:txBody>
      </p:sp>
      <p:sp>
        <p:nvSpPr>
          <p:cNvPr id="16" name="Text 14"/>
          <p:cNvSpPr/>
          <p:nvPr/>
        </p:nvSpPr>
        <p:spPr>
          <a:xfrm>
            <a:off x="7648456" y="5320070"/>
            <a:ext cx="4721781" cy="1421606"/>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To cater to a diverse population, the system could be enhanced to support multiple languages, ensuring that voters can participate in the process regardless of their native language.</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276727"/>
            <a:ext cx="14630400" cy="8229600"/>
          </a:xfrm>
          <a:prstGeom prst="rect">
            <a:avLst/>
          </a:prstGeom>
          <a:solidFill>
            <a:srgbClr val="FFFCF5"/>
          </a:solidFill>
          <a:ln/>
        </p:spPr>
        <p:txBody>
          <a:bodyPr/>
          <a:lstStyle/>
          <a:p>
            <a:endParaRPr lang="en-IN" dirty="0"/>
          </a:p>
        </p:txBody>
      </p:sp>
      <p:sp>
        <p:nvSpPr>
          <p:cNvPr id="5" name="Text 2"/>
          <p:cNvSpPr/>
          <p:nvPr/>
        </p:nvSpPr>
        <p:spPr>
          <a:xfrm>
            <a:off x="833199" y="1218605"/>
            <a:ext cx="5554980" cy="694373"/>
          </a:xfrm>
          <a:prstGeom prst="rect">
            <a:avLst/>
          </a:prstGeom>
          <a:noFill/>
          <a:ln/>
        </p:spPr>
        <p:txBody>
          <a:bodyPr wrap="none" rtlCol="0" anchor="t"/>
          <a:lstStyle/>
          <a:p>
            <a:pPr marL="0" indent="0">
              <a:lnSpc>
                <a:spcPts val="5468"/>
              </a:lnSpc>
              <a:buNone/>
            </a:pPr>
            <a:r>
              <a:rPr lang="en-US" sz="4374" dirty="0">
                <a:solidFill>
                  <a:srgbClr val="124E73"/>
                </a:solidFill>
                <a:latin typeface="MuseoModerno" pitchFamily="34" charset="0"/>
                <a:ea typeface="MuseoModerno" pitchFamily="34" charset="-122"/>
                <a:cs typeface="MuseoModerno" pitchFamily="34" charset="-120"/>
              </a:rPr>
              <a:t>Conclusion</a:t>
            </a:r>
            <a:endParaRPr lang="en-US" sz="4374" dirty="0"/>
          </a:p>
        </p:txBody>
      </p:sp>
      <p:sp>
        <p:nvSpPr>
          <p:cNvPr id="6" name="Text 3"/>
          <p:cNvSpPr/>
          <p:nvPr/>
        </p:nvSpPr>
        <p:spPr>
          <a:xfrm>
            <a:off x="833199" y="2246233"/>
            <a:ext cx="7477601" cy="1421606"/>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The Voting Management System represents a significant step forward in conducting secure, transparent, and efficient elections. By leveraging modern technology and implementing robust security measures, this system ensures that every vote counts and that the democratic process is upheld with integrity.</a:t>
            </a:r>
          </a:p>
          <a:p>
            <a:pPr marL="0" indent="0">
              <a:lnSpc>
                <a:spcPts val="2799"/>
              </a:lnSpc>
              <a:buNone/>
            </a:pPr>
            <a:endParaRPr lang="en-US" sz="1750" dirty="0">
              <a:solidFill>
                <a:srgbClr val="2B4150"/>
              </a:solidFill>
              <a:latin typeface="Source Sans Pro" pitchFamily="34" charset="0"/>
              <a:ea typeface="Source Sans Pro" pitchFamily="34" charset="-122"/>
            </a:endParaRPr>
          </a:p>
          <a:p>
            <a:pPr marL="0" indent="0">
              <a:lnSpc>
                <a:spcPts val="2799"/>
              </a:lnSpc>
              <a:buNone/>
            </a:pPr>
            <a:endParaRPr lang="en-US" sz="1750" dirty="0"/>
          </a:p>
        </p:txBody>
      </p:sp>
      <p:sp>
        <p:nvSpPr>
          <p:cNvPr id="7" name="Text 4"/>
          <p:cNvSpPr/>
          <p:nvPr/>
        </p:nvSpPr>
        <p:spPr>
          <a:xfrm>
            <a:off x="833198" y="4114800"/>
            <a:ext cx="7477601" cy="1777008"/>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Through its user-friendly interface, secure authentication, and prevention of duplicate voting, the system empowers citizens to exercise their right to vote with confidence. </a:t>
            </a:r>
            <a:endParaRPr lang="en-US" sz="1750" dirty="0"/>
          </a:p>
        </p:txBody>
      </p:sp>
      <p:sp>
        <p:nvSpPr>
          <p:cNvPr id="8" name="Text 5"/>
          <p:cNvSpPr/>
          <p:nvPr/>
        </p:nvSpPr>
        <p:spPr>
          <a:xfrm>
            <a:off x="953515" y="5494675"/>
            <a:ext cx="7477601" cy="1066205"/>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As we continue to enhance and refine this system, we remain committed to staying at the forefront of voting technology, ensuring that the democratic process remains accessible, secure, and reliable for generations to come.</a:t>
            </a:r>
            <a:endParaRPr lang="en-US" sz="1750" dirty="0"/>
          </a:p>
        </p:txBody>
      </p:sp>
      <p:pic>
        <p:nvPicPr>
          <p:cNvPr id="2052" name="Picture 4" descr="Vote main tenant le concept d'élection politique 680173 Art vectoriel ...">
            <a:extLst>
              <a:ext uri="{FF2B5EF4-FFF2-40B4-BE49-F238E27FC236}">
                <a16:creationId xmlns:a16="http://schemas.microsoft.com/office/drawing/2014/main" id="{8A983955-D2DC-0EC9-26B1-B830786B4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223" y="0"/>
            <a:ext cx="6388177"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925CE-2F7C-3B69-8D95-D7EFB5E3E4B7}"/>
              </a:ext>
            </a:extLst>
          </p:cNvPr>
          <p:cNvSpPr txBox="1">
            <a:spLocks/>
          </p:cNvSpPr>
          <p:nvPr/>
        </p:nvSpPr>
        <p:spPr>
          <a:xfrm>
            <a:off x="581192" y="1123261"/>
            <a:ext cx="6637755" cy="53029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200" b="1" dirty="0">
                <a:solidFill>
                  <a:srgbClr val="00B0F0"/>
                </a:solidFill>
                <a:latin typeface="Arial" pitchFamily="34" charset="0"/>
                <a:cs typeface="Arial" pitchFamily="34" charset="0"/>
              </a:rPr>
              <a:t>Course certificate 1 </a:t>
            </a:r>
          </a:p>
        </p:txBody>
      </p:sp>
      <p:pic>
        <p:nvPicPr>
          <p:cNvPr id="3" name="Picture 2">
            <a:extLst>
              <a:ext uri="{FF2B5EF4-FFF2-40B4-BE49-F238E27FC236}">
                <a16:creationId xmlns:a16="http://schemas.microsoft.com/office/drawing/2014/main" id="{94A33057-496C-8512-00DA-E3DB72DD6869}"/>
              </a:ext>
            </a:extLst>
          </p:cNvPr>
          <p:cNvPicPr/>
          <p:nvPr/>
        </p:nvPicPr>
        <p:blipFill>
          <a:blip r:embed="rId2"/>
          <a:stretch>
            <a:fillRect/>
          </a:stretch>
        </p:blipFill>
        <p:spPr>
          <a:xfrm rot="5400000">
            <a:off x="4683055" y="-21297"/>
            <a:ext cx="6085240" cy="9911233"/>
          </a:xfrm>
          <a:prstGeom prst="rect">
            <a:avLst/>
          </a:prstGeom>
        </p:spPr>
      </p:pic>
    </p:spTree>
    <p:extLst>
      <p:ext uri="{BB962C8B-B14F-4D97-AF65-F5344CB8AC3E}">
        <p14:creationId xmlns:p14="http://schemas.microsoft.com/office/powerpoint/2010/main" val="2568020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2">
            <a:extLst>
              <a:ext uri="{FF2B5EF4-FFF2-40B4-BE49-F238E27FC236}">
                <a16:creationId xmlns:a16="http://schemas.microsoft.com/office/drawing/2014/main" id="{033589FB-F897-220D-52DA-5C593BB91590}"/>
              </a:ext>
            </a:extLst>
          </p:cNvPr>
          <p:cNvSpPr/>
          <p:nvPr/>
        </p:nvSpPr>
        <p:spPr>
          <a:xfrm>
            <a:off x="1576137" y="706328"/>
            <a:ext cx="11778916" cy="6584808"/>
          </a:xfrm>
          <a:prstGeom prst="rect">
            <a:avLst/>
          </a:prstGeom>
          <a:noFill/>
          <a:ln/>
        </p:spPr>
        <p:txBody>
          <a:bodyPr wrap="square" rtlCol="0" anchor="t"/>
          <a:lstStyle/>
          <a:p>
            <a:pPr marL="0" indent="0">
              <a:lnSpc>
                <a:spcPts val="7545"/>
              </a:lnSpc>
              <a:buNone/>
            </a:pPr>
            <a:r>
              <a:rPr lang="en-US" sz="4000" dirty="0">
                <a:solidFill>
                  <a:schemeClr val="accent1">
                    <a:lumMod val="75000"/>
                  </a:schemeClr>
                </a:solidFill>
                <a:latin typeface="MuseoModerno"/>
              </a:rPr>
              <a:t>References</a:t>
            </a:r>
          </a:p>
          <a:p>
            <a:pPr rtl="0" fontAlgn="base">
              <a:spcBef>
                <a:spcPts val="1000"/>
              </a:spcBef>
              <a:spcAft>
                <a:spcPts val="0"/>
              </a:spcAft>
            </a:pPr>
            <a:r>
              <a:rPr lang="en-US" sz="2000" dirty="0">
                <a:ea typeface="MuseoModerno" pitchFamily="34" charset="-122"/>
              </a:rPr>
              <a:t>              [1] </a:t>
            </a:r>
            <a:r>
              <a:rPr lang="en-US" sz="2000" dirty="0">
                <a:ea typeface="MuseoModerno" pitchFamily="34" charset="-122"/>
                <a:hlinkClick r:id="rId2"/>
              </a:rPr>
              <a:t>https://github.com/SAJAN-8578/Int_project.git</a:t>
            </a:r>
            <a:endParaRPr lang="en-US" sz="2000" dirty="0">
              <a:ea typeface="MuseoModerno" pitchFamily="34" charset="-122"/>
            </a:endParaRPr>
          </a:p>
          <a:p>
            <a:pPr rtl="0" fontAlgn="base">
              <a:spcBef>
                <a:spcPts val="1000"/>
              </a:spcBef>
              <a:spcAft>
                <a:spcPts val="0"/>
              </a:spcAft>
            </a:pPr>
            <a:r>
              <a:rPr lang="en-US" sz="2000" dirty="0">
                <a:ea typeface="MuseoModerno" pitchFamily="34" charset="-122"/>
              </a:rPr>
              <a:t>              [2] </a:t>
            </a:r>
            <a:r>
              <a:rPr lang="en-US" sz="2000" dirty="0">
                <a:ea typeface="MuseoModerno" pitchFamily="34" charset="-122"/>
                <a:hlinkClick r:id="rId3"/>
              </a:rPr>
              <a:t>https://en.wikipedia.org/wiki/Electronic_voting_in_India</a:t>
            </a:r>
            <a:endParaRPr lang="en-US" sz="2000" dirty="0">
              <a:ea typeface="MuseoModerno" pitchFamily="34" charset="-122"/>
            </a:endParaRPr>
          </a:p>
          <a:p>
            <a:pPr rtl="0" fontAlgn="base">
              <a:spcBef>
                <a:spcPts val="1000"/>
              </a:spcBef>
              <a:spcAft>
                <a:spcPts val="0"/>
              </a:spcAft>
            </a:pPr>
            <a:r>
              <a:rPr lang="en-US" sz="2000" dirty="0">
                <a:ea typeface="MuseoModerno" pitchFamily="34" charset="-122"/>
              </a:rPr>
              <a:t>              [3] </a:t>
            </a:r>
            <a:r>
              <a:rPr lang="en-US" sz="2000" dirty="0">
                <a:ea typeface="MuseoModerno" pitchFamily="34" charset="-122"/>
                <a:hlinkClick r:id="rId4"/>
              </a:rPr>
              <a:t>https://openeducationonline.com/magazine/reasons-why-voting-is-important/</a:t>
            </a:r>
            <a:endParaRPr lang="en-US" sz="2000" dirty="0">
              <a:ea typeface="MuseoModerno" pitchFamily="34" charset="-122"/>
            </a:endParaRPr>
          </a:p>
          <a:p>
            <a:pPr rtl="0" fontAlgn="base">
              <a:spcBef>
                <a:spcPts val="1000"/>
              </a:spcBef>
              <a:spcAft>
                <a:spcPts val="0"/>
              </a:spcAft>
            </a:pPr>
            <a:r>
              <a:rPr lang="en-US" sz="2000" dirty="0">
                <a:ea typeface="MuseoModerno" pitchFamily="34" charset="-122"/>
              </a:rPr>
              <a:t>              [4] </a:t>
            </a:r>
            <a:r>
              <a:rPr lang="en-US" sz="2000" dirty="0">
                <a:ea typeface="MuseoModerno" pitchFamily="34" charset="-122"/>
                <a:hlinkClick r:id="rId5"/>
              </a:rPr>
              <a:t>https://www.geeksforgeeks.org/introduction-to-jsp/</a:t>
            </a:r>
            <a:endParaRPr lang="en-US" sz="1800" dirty="0">
              <a:solidFill>
                <a:srgbClr val="124E73"/>
              </a:solidFill>
              <a:latin typeface="MuseoModerno" pitchFamily="34" charset="0"/>
              <a:ea typeface="MuseoModerno" pitchFamily="34" charset="-122"/>
              <a:cs typeface="MuseoModerno" pitchFamily="34" charset="-120"/>
            </a:endParaRPr>
          </a:p>
          <a:p>
            <a:pPr fontAlgn="base">
              <a:spcBef>
                <a:spcPts val="1000"/>
              </a:spcBef>
              <a:buFont typeface="Arial" panose="020B0604020202020204" pitchFamily="34" charset="0"/>
              <a:buChar char="•"/>
            </a:pPr>
            <a:endParaRPr lang="en-US" dirty="0">
              <a:solidFill>
                <a:srgbClr val="124E73"/>
              </a:solidFill>
              <a:latin typeface="MuseoModerno" pitchFamily="34" charset="0"/>
              <a:ea typeface="MuseoModerno" pitchFamily="34" charset="-122"/>
              <a:cs typeface="MuseoModerno" pitchFamily="34" charset="-120"/>
            </a:endParaRPr>
          </a:p>
        </p:txBody>
      </p:sp>
    </p:spTree>
    <p:extLst>
      <p:ext uri="{BB962C8B-B14F-4D97-AF65-F5344CB8AC3E}">
        <p14:creationId xmlns:p14="http://schemas.microsoft.com/office/powerpoint/2010/main" val="1744546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0A60DC3F-C38C-6EC2-6569-3FA1BBB59D04}"/>
              </a:ext>
            </a:extLst>
          </p:cNvPr>
          <p:cNvSpPr/>
          <p:nvPr/>
        </p:nvSpPr>
        <p:spPr>
          <a:xfrm>
            <a:off x="1576137" y="706328"/>
            <a:ext cx="11778916" cy="6584808"/>
          </a:xfrm>
          <a:prstGeom prst="rect">
            <a:avLst/>
          </a:prstGeom>
          <a:noFill/>
          <a:ln/>
        </p:spPr>
        <p:txBody>
          <a:bodyPr wrap="square" rtlCol="0" anchor="t"/>
          <a:lstStyle/>
          <a:p>
            <a:pPr marL="0" indent="0">
              <a:lnSpc>
                <a:spcPts val="7545"/>
              </a:lnSpc>
              <a:buNone/>
            </a:pPr>
            <a:r>
              <a:rPr lang="en-US" sz="4000" dirty="0">
                <a:solidFill>
                  <a:schemeClr val="accent1">
                    <a:lumMod val="75000"/>
                  </a:schemeClr>
                </a:solidFill>
                <a:latin typeface="MuseoModerno"/>
              </a:rPr>
              <a:t>OUTLINES</a:t>
            </a:r>
          </a:p>
          <a:p>
            <a:pPr rtl="0" fontAlgn="base">
              <a:spcBef>
                <a:spcPts val="1000"/>
              </a:spcBef>
              <a:spcAft>
                <a:spcPts val="0"/>
              </a:spcAft>
            </a:pPr>
            <a:r>
              <a:rPr lang="en-US" sz="1800" i="0" u="none" strike="noStrike" dirty="0">
                <a:effectLst/>
              </a:rPr>
              <a:t>                </a:t>
            </a:r>
            <a:r>
              <a:rPr lang="en-US" sz="2000" i="0" u="none" strike="noStrike" dirty="0">
                <a:effectLst/>
              </a:rPr>
              <a:t>Problem Statement</a:t>
            </a:r>
          </a:p>
          <a:p>
            <a:pPr rtl="0" fontAlgn="base">
              <a:spcBef>
                <a:spcPts val="1000"/>
              </a:spcBef>
              <a:spcAft>
                <a:spcPts val="0"/>
              </a:spcAft>
            </a:pPr>
            <a:r>
              <a:rPr lang="en-US" sz="2000" dirty="0">
                <a:ea typeface="MuseoModerno" pitchFamily="34" charset="-122"/>
                <a:cs typeface="MuseoModerno" pitchFamily="34" charset="-120"/>
              </a:rPr>
              <a:t>               System Overview</a:t>
            </a:r>
          </a:p>
          <a:p>
            <a:pPr rtl="0" fontAlgn="base">
              <a:spcBef>
                <a:spcPts val="1000"/>
              </a:spcBef>
              <a:spcAft>
                <a:spcPts val="0"/>
              </a:spcAft>
            </a:pPr>
            <a:r>
              <a:rPr lang="en-US" sz="2000" dirty="0">
                <a:ea typeface="MuseoModerno" pitchFamily="34" charset="-122"/>
              </a:rPr>
              <a:t>               </a:t>
            </a:r>
            <a:r>
              <a:rPr lang="en-US" sz="2000" dirty="0">
                <a:ea typeface="MuseoModerno" pitchFamily="34" charset="-122"/>
                <a:cs typeface="MuseoModerno" pitchFamily="34" charset="-120"/>
              </a:rPr>
              <a:t>User Authentication</a:t>
            </a:r>
          </a:p>
          <a:p>
            <a:pPr rtl="0" fontAlgn="base">
              <a:spcBef>
                <a:spcPts val="1000"/>
              </a:spcBef>
              <a:spcAft>
                <a:spcPts val="0"/>
              </a:spcAft>
            </a:pPr>
            <a:r>
              <a:rPr lang="en-US" sz="2000" dirty="0">
                <a:ea typeface="MuseoModerno" pitchFamily="34" charset="-122"/>
                <a:cs typeface="MuseoModerno" pitchFamily="34" charset="-120"/>
              </a:rPr>
              <a:t>               Voting Process</a:t>
            </a:r>
          </a:p>
          <a:p>
            <a:pPr rtl="0" fontAlgn="base">
              <a:spcBef>
                <a:spcPts val="1000"/>
              </a:spcBef>
              <a:spcAft>
                <a:spcPts val="0"/>
              </a:spcAft>
            </a:pPr>
            <a:r>
              <a:rPr lang="en-US" sz="2000" dirty="0">
                <a:ea typeface="MuseoModerno" pitchFamily="34" charset="-122"/>
                <a:cs typeface="MuseoModerno" pitchFamily="34" charset="-120"/>
              </a:rPr>
              <a:t>               Database Schema</a:t>
            </a:r>
          </a:p>
          <a:p>
            <a:pPr fontAlgn="base">
              <a:spcBef>
                <a:spcPts val="1000"/>
              </a:spcBef>
            </a:pPr>
            <a:r>
              <a:rPr lang="en-US" sz="2000" dirty="0">
                <a:ea typeface="MuseoModerno" pitchFamily="34" charset="-122"/>
                <a:cs typeface="MuseoModerno" pitchFamily="34" charset="-120"/>
              </a:rPr>
              <a:t>               Security Measures</a:t>
            </a:r>
          </a:p>
          <a:p>
            <a:pPr fontAlgn="base">
              <a:spcBef>
                <a:spcPts val="1000"/>
              </a:spcBef>
            </a:pPr>
            <a:r>
              <a:rPr lang="en-US" sz="2000" i="0" u="none" strike="noStrike" dirty="0">
                <a:effectLst/>
                <a:ea typeface="MuseoModerno" pitchFamily="34" charset="-122"/>
              </a:rPr>
              <a:t>               </a:t>
            </a:r>
            <a:r>
              <a:rPr lang="en-US" sz="2000" i="0" u="none" strike="noStrike" dirty="0">
                <a:effectLst/>
              </a:rPr>
              <a:t>Results</a:t>
            </a:r>
          </a:p>
          <a:p>
            <a:pPr fontAlgn="base">
              <a:spcBef>
                <a:spcPts val="1000"/>
              </a:spcBef>
            </a:pPr>
            <a:r>
              <a:rPr lang="en-US" sz="2000" dirty="0">
                <a:ea typeface="MuseoModerno" pitchFamily="34" charset="-122"/>
                <a:cs typeface="MuseoModerno" pitchFamily="34" charset="-120"/>
              </a:rPr>
              <a:t>               Benefits</a:t>
            </a:r>
          </a:p>
          <a:p>
            <a:pPr fontAlgn="base">
              <a:spcBef>
                <a:spcPts val="1000"/>
              </a:spcBef>
            </a:pPr>
            <a:r>
              <a:rPr lang="en-US" sz="2000" i="0" u="none" strike="noStrike" dirty="0">
                <a:effectLst/>
                <a:ea typeface="MuseoModerno" pitchFamily="34" charset="-122"/>
              </a:rPr>
              <a:t>               </a:t>
            </a:r>
            <a:r>
              <a:rPr lang="en-US" sz="2000" i="0" u="none" strike="noStrike" dirty="0">
                <a:effectLst/>
              </a:rPr>
              <a:t>Conclusion</a:t>
            </a:r>
          </a:p>
          <a:p>
            <a:pPr rtl="0" fontAlgn="base">
              <a:spcBef>
                <a:spcPts val="1000"/>
              </a:spcBef>
              <a:spcAft>
                <a:spcPts val="0"/>
              </a:spcAft>
            </a:pPr>
            <a:r>
              <a:rPr lang="en-US" sz="2000" i="0" u="none" strike="noStrike" dirty="0">
                <a:effectLst/>
              </a:rPr>
              <a:t>               Future </a:t>
            </a:r>
            <a:r>
              <a:rPr lang="en-US" sz="2000" dirty="0">
                <a:ea typeface="MuseoModerno" pitchFamily="34" charset="-122"/>
                <a:cs typeface="MuseoModerno" pitchFamily="34" charset="-120"/>
              </a:rPr>
              <a:t>Enhancements</a:t>
            </a:r>
            <a:endParaRPr lang="en-US" sz="2000" i="0" u="none" strike="noStrike" dirty="0">
              <a:effectLst/>
            </a:endParaRPr>
          </a:p>
          <a:p>
            <a:pPr rtl="0" fontAlgn="base">
              <a:spcBef>
                <a:spcPts val="1000"/>
              </a:spcBef>
              <a:spcAft>
                <a:spcPts val="0"/>
              </a:spcAft>
            </a:pPr>
            <a:r>
              <a:rPr lang="en-US" sz="2000" dirty="0"/>
              <a:t>              </a:t>
            </a:r>
            <a:r>
              <a:rPr lang="en-US" sz="2000" i="0" u="none" strike="noStrike" dirty="0">
                <a:effectLst/>
              </a:rPr>
              <a:t> References</a:t>
            </a:r>
          </a:p>
          <a:p>
            <a:pPr fontAlgn="base">
              <a:spcBef>
                <a:spcPts val="1000"/>
              </a:spcBef>
              <a:buFont typeface="Arial" panose="020B0604020202020204" pitchFamily="34" charset="0"/>
              <a:buChar char="•"/>
            </a:pPr>
            <a:endParaRPr lang="en-US" sz="1800" dirty="0">
              <a:solidFill>
                <a:srgbClr val="124E73"/>
              </a:solidFill>
              <a:latin typeface="MuseoModerno" pitchFamily="34" charset="0"/>
              <a:ea typeface="MuseoModerno" pitchFamily="34" charset="-122"/>
              <a:cs typeface="MuseoModerno" pitchFamily="34" charset="-120"/>
            </a:endParaRPr>
          </a:p>
          <a:p>
            <a:pPr fontAlgn="base">
              <a:spcBef>
                <a:spcPts val="1000"/>
              </a:spcBef>
              <a:buFont typeface="Arial" panose="020B0604020202020204" pitchFamily="34" charset="0"/>
              <a:buChar char="•"/>
            </a:pPr>
            <a:endParaRPr lang="en-US" dirty="0">
              <a:solidFill>
                <a:srgbClr val="124E73"/>
              </a:solidFill>
              <a:latin typeface="MuseoModerno" pitchFamily="34" charset="0"/>
              <a:ea typeface="MuseoModerno" pitchFamily="34" charset="-122"/>
              <a:cs typeface="MuseoModerno" pitchFamily="34" charset="-120"/>
            </a:endParaRPr>
          </a:p>
        </p:txBody>
      </p:sp>
      <p:pic>
        <p:nvPicPr>
          <p:cNvPr id="10" name="Picture 9">
            <a:extLst>
              <a:ext uri="{FF2B5EF4-FFF2-40B4-BE49-F238E27FC236}">
                <a16:creationId xmlns:a16="http://schemas.microsoft.com/office/drawing/2014/main" id="{98F153E0-9FEB-90A4-3456-24E2E8ECDF35}"/>
              </a:ext>
            </a:extLst>
          </p:cNvPr>
          <p:cNvPicPr>
            <a:picLocks noChangeAspect="1"/>
          </p:cNvPicPr>
          <p:nvPr/>
        </p:nvPicPr>
        <p:blipFill>
          <a:blip r:embed="rId2"/>
          <a:stretch>
            <a:fillRect/>
          </a:stretch>
        </p:blipFill>
        <p:spPr>
          <a:xfrm>
            <a:off x="2220475" y="2220057"/>
            <a:ext cx="263920" cy="402827"/>
          </a:xfrm>
          <a:prstGeom prst="rect">
            <a:avLst/>
          </a:prstGeom>
        </p:spPr>
      </p:pic>
      <p:pic>
        <p:nvPicPr>
          <p:cNvPr id="13" name="Picture 12">
            <a:extLst>
              <a:ext uri="{FF2B5EF4-FFF2-40B4-BE49-F238E27FC236}">
                <a16:creationId xmlns:a16="http://schemas.microsoft.com/office/drawing/2014/main" id="{135BF94C-AEBE-B216-F527-EDE365D75957}"/>
              </a:ext>
            </a:extLst>
          </p:cNvPr>
          <p:cNvPicPr>
            <a:picLocks noChangeAspect="1"/>
          </p:cNvPicPr>
          <p:nvPr/>
        </p:nvPicPr>
        <p:blipFill>
          <a:blip r:embed="rId2"/>
          <a:stretch>
            <a:fillRect/>
          </a:stretch>
        </p:blipFill>
        <p:spPr>
          <a:xfrm>
            <a:off x="2240915" y="2622884"/>
            <a:ext cx="263920" cy="402827"/>
          </a:xfrm>
          <a:prstGeom prst="rect">
            <a:avLst/>
          </a:prstGeom>
        </p:spPr>
      </p:pic>
      <p:pic>
        <p:nvPicPr>
          <p:cNvPr id="14" name="Picture 13">
            <a:extLst>
              <a:ext uri="{FF2B5EF4-FFF2-40B4-BE49-F238E27FC236}">
                <a16:creationId xmlns:a16="http://schemas.microsoft.com/office/drawing/2014/main" id="{36996D13-2865-B59A-B53A-191F186205B1}"/>
              </a:ext>
            </a:extLst>
          </p:cNvPr>
          <p:cNvPicPr>
            <a:picLocks noChangeAspect="1"/>
          </p:cNvPicPr>
          <p:nvPr/>
        </p:nvPicPr>
        <p:blipFill>
          <a:blip r:embed="rId2"/>
          <a:stretch>
            <a:fillRect/>
          </a:stretch>
        </p:blipFill>
        <p:spPr>
          <a:xfrm>
            <a:off x="2261935" y="3025711"/>
            <a:ext cx="263920" cy="402827"/>
          </a:xfrm>
          <a:prstGeom prst="rect">
            <a:avLst/>
          </a:prstGeom>
        </p:spPr>
      </p:pic>
      <p:pic>
        <p:nvPicPr>
          <p:cNvPr id="15" name="Picture 14">
            <a:extLst>
              <a:ext uri="{FF2B5EF4-FFF2-40B4-BE49-F238E27FC236}">
                <a16:creationId xmlns:a16="http://schemas.microsoft.com/office/drawing/2014/main" id="{69233209-DD5F-9B43-8B28-0836C1458E18}"/>
              </a:ext>
            </a:extLst>
          </p:cNvPr>
          <p:cNvPicPr>
            <a:picLocks noChangeAspect="1"/>
          </p:cNvPicPr>
          <p:nvPr/>
        </p:nvPicPr>
        <p:blipFill>
          <a:blip r:embed="rId2"/>
          <a:stretch>
            <a:fillRect/>
          </a:stretch>
        </p:blipFill>
        <p:spPr>
          <a:xfrm>
            <a:off x="2262459" y="3497176"/>
            <a:ext cx="263920" cy="402827"/>
          </a:xfrm>
          <a:prstGeom prst="rect">
            <a:avLst/>
          </a:prstGeom>
        </p:spPr>
      </p:pic>
      <p:pic>
        <p:nvPicPr>
          <p:cNvPr id="16" name="Picture 15">
            <a:extLst>
              <a:ext uri="{FF2B5EF4-FFF2-40B4-BE49-F238E27FC236}">
                <a16:creationId xmlns:a16="http://schemas.microsoft.com/office/drawing/2014/main" id="{11D8AA43-3F7F-76FB-B580-F56A6B2ABB6A}"/>
              </a:ext>
            </a:extLst>
          </p:cNvPr>
          <p:cNvPicPr>
            <a:picLocks noChangeAspect="1"/>
          </p:cNvPicPr>
          <p:nvPr/>
        </p:nvPicPr>
        <p:blipFill>
          <a:blip r:embed="rId2"/>
          <a:stretch>
            <a:fillRect/>
          </a:stretch>
        </p:blipFill>
        <p:spPr>
          <a:xfrm>
            <a:off x="2262459" y="3968641"/>
            <a:ext cx="263920" cy="402827"/>
          </a:xfrm>
          <a:prstGeom prst="rect">
            <a:avLst/>
          </a:prstGeom>
        </p:spPr>
      </p:pic>
      <p:pic>
        <p:nvPicPr>
          <p:cNvPr id="17" name="Picture 16">
            <a:extLst>
              <a:ext uri="{FF2B5EF4-FFF2-40B4-BE49-F238E27FC236}">
                <a16:creationId xmlns:a16="http://schemas.microsoft.com/office/drawing/2014/main" id="{20C019F3-E89D-2062-9B21-00C6D7035787}"/>
              </a:ext>
            </a:extLst>
          </p:cNvPr>
          <p:cNvPicPr>
            <a:picLocks noChangeAspect="1"/>
          </p:cNvPicPr>
          <p:nvPr/>
        </p:nvPicPr>
        <p:blipFill>
          <a:blip r:embed="rId2"/>
          <a:stretch>
            <a:fillRect/>
          </a:stretch>
        </p:blipFill>
        <p:spPr>
          <a:xfrm>
            <a:off x="2262459" y="4432088"/>
            <a:ext cx="263920" cy="402827"/>
          </a:xfrm>
          <a:prstGeom prst="rect">
            <a:avLst/>
          </a:prstGeom>
        </p:spPr>
      </p:pic>
      <p:pic>
        <p:nvPicPr>
          <p:cNvPr id="18" name="Picture 17">
            <a:extLst>
              <a:ext uri="{FF2B5EF4-FFF2-40B4-BE49-F238E27FC236}">
                <a16:creationId xmlns:a16="http://schemas.microsoft.com/office/drawing/2014/main" id="{5D417FAA-0CEB-AAB1-6DE3-CC3BAE86CEFB}"/>
              </a:ext>
            </a:extLst>
          </p:cNvPr>
          <p:cNvPicPr>
            <a:picLocks noChangeAspect="1"/>
          </p:cNvPicPr>
          <p:nvPr/>
        </p:nvPicPr>
        <p:blipFill>
          <a:blip r:embed="rId2"/>
          <a:stretch>
            <a:fillRect/>
          </a:stretch>
        </p:blipFill>
        <p:spPr>
          <a:xfrm>
            <a:off x="2262459" y="4812136"/>
            <a:ext cx="263920" cy="402827"/>
          </a:xfrm>
          <a:prstGeom prst="rect">
            <a:avLst/>
          </a:prstGeom>
        </p:spPr>
      </p:pic>
      <p:pic>
        <p:nvPicPr>
          <p:cNvPr id="19" name="Picture 18">
            <a:extLst>
              <a:ext uri="{FF2B5EF4-FFF2-40B4-BE49-F238E27FC236}">
                <a16:creationId xmlns:a16="http://schemas.microsoft.com/office/drawing/2014/main" id="{F8EDFD19-FE52-7527-D20F-C36B7F8DA86C}"/>
              </a:ext>
            </a:extLst>
          </p:cNvPr>
          <p:cNvPicPr>
            <a:picLocks noChangeAspect="1"/>
          </p:cNvPicPr>
          <p:nvPr/>
        </p:nvPicPr>
        <p:blipFill>
          <a:blip r:embed="rId2"/>
          <a:stretch>
            <a:fillRect/>
          </a:stretch>
        </p:blipFill>
        <p:spPr>
          <a:xfrm>
            <a:off x="2262983" y="5226071"/>
            <a:ext cx="263920" cy="402827"/>
          </a:xfrm>
          <a:prstGeom prst="rect">
            <a:avLst/>
          </a:prstGeom>
        </p:spPr>
      </p:pic>
      <p:pic>
        <p:nvPicPr>
          <p:cNvPr id="20" name="Picture 19">
            <a:extLst>
              <a:ext uri="{FF2B5EF4-FFF2-40B4-BE49-F238E27FC236}">
                <a16:creationId xmlns:a16="http://schemas.microsoft.com/office/drawing/2014/main" id="{6AAC51D0-05D7-49F1-3037-1403B725956F}"/>
              </a:ext>
            </a:extLst>
          </p:cNvPr>
          <p:cNvPicPr>
            <a:picLocks noChangeAspect="1"/>
          </p:cNvPicPr>
          <p:nvPr/>
        </p:nvPicPr>
        <p:blipFill>
          <a:blip r:embed="rId2"/>
          <a:stretch>
            <a:fillRect/>
          </a:stretch>
        </p:blipFill>
        <p:spPr>
          <a:xfrm>
            <a:off x="2257094" y="5648809"/>
            <a:ext cx="263920" cy="402827"/>
          </a:xfrm>
          <a:prstGeom prst="rect">
            <a:avLst/>
          </a:prstGeom>
        </p:spPr>
      </p:pic>
      <p:pic>
        <p:nvPicPr>
          <p:cNvPr id="21" name="Picture 20">
            <a:extLst>
              <a:ext uri="{FF2B5EF4-FFF2-40B4-BE49-F238E27FC236}">
                <a16:creationId xmlns:a16="http://schemas.microsoft.com/office/drawing/2014/main" id="{BFDF5D61-6B40-A829-BCBB-5571EB3C239B}"/>
              </a:ext>
            </a:extLst>
          </p:cNvPr>
          <p:cNvPicPr>
            <a:picLocks noChangeAspect="1"/>
          </p:cNvPicPr>
          <p:nvPr/>
        </p:nvPicPr>
        <p:blipFill>
          <a:blip r:embed="rId2"/>
          <a:stretch>
            <a:fillRect/>
          </a:stretch>
        </p:blipFill>
        <p:spPr>
          <a:xfrm>
            <a:off x="2257094" y="6089477"/>
            <a:ext cx="263920" cy="402827"/>
          </a:xfrm>
          <a:prstGeom prst="rect">
            <a:avLst/>
          </a:prstGeom>
        </p:spPr>
      </p:pic>
      <p:pic>
        <p:nvPicPr>
          <p:cNvPr id="22" name="Picture 21">
            <a:extLst>
              <a:ext uri="{FF2B5EF4-FFF2-40B4-BE49-F238E27FC236}">
                <a16:creationId xmlns:a16="http://schemas.microsoft.com/office/drawing/2014/main" id="{03358432-2537-2C2B-E243-8628000965D3}"/>
              </a:ext>
            </a:extLst>
          </p:cNvPr>
          <p:cNvPicPr>
            <a:picLocks noChangeAspect="1"/>
          </p:cNvPicPr>
          <p:nvPr/>
        </p:nvPicPr>
        <p:blipFill>
          <a:blip r:embed="rId2"/>
          <a:stretch>
            <a:fillRect/>
          </a:stretch>
        </p:blipFill>
        <p:spPr>
          <a:xfrm>
            <a:off x="2222742" y="1798675"/>
            <a:ext cx="263920" cy="402827"/>
          </a:xfrm>
          <a:prstGeom prst="rect">
            <a:avLst/>
          </a:prstGeom>
        </p:spPr>
      </p:pic>
    </p:spTree>
    <p:extLst>
      <p:ext uri="{BB962C8B-B14F-4D97-AF65-F5344CB8AC3E}">
        <p14:creationId xmlns:p14="http://schemas.microsoft.com/office/powerpoint/2010/main" val="1712491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
            <a:extLst>
              <a:ext uri="{FF2B5EF4-FFF2-40B4-BE49-F238E27FC236}">
                <a16:creationId xmlns:a16="http://schemas.microsoft.com/office/drawing/2014/main" id="{8D14EB3C-3681-5D15-1A0D-15C97BD5801D}"/>
              </a:ext>
            </a:extLst>
          </p:cNvPr>
          <p:cNvSpPr/>
          <p:nvPr/>
        </p:nvSpPr>
        <p:spPr>
          <a:xfrm>
            <a:off x="0" y="-477253"/>
            <a:ext cx="14630400" cy="8229600"/>
          </a:xfrm>
          <a:prstGeom prst="rect">
            <a:avLst/>
          </a:prstGeom>
          <a:solidFill>
            <a:srgbClr val="FFFCF5"/>
          </a:solidFill>
          <a:ln/>
        </p:spPr>
        <p:txBody>
          <a:bodyPr/>
          <a:lstStyle/>
          <a:p>
            <a:endParaRPr lang="en-IN" dirty="0"/>
          </a:p>
        </p:txBody>
      </p:sp>
      <p:pic>
        <p:nvPicPr>
          <p:cNvPr id="7" name="Picture 4" descr="Best Electronic Voting Royalty-Free Images, Stock Photos ...">
            <a:extLst>
              <a:ext uri="{FF2B5EF4-FFF2-40B4-BE49-F238E27FC236}">
                <a16:creationId xmlns:a16="http://schemas.microsoft.com/office/drawing/2014/main" id="{2542D051-DECA-C810-8D55-2B9172117D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327"/>
          <a:stretch/>
        </p:blipFill>
        <p:spPr bwMode="auto">
          <a:xfrm>
            <a:off x="0" y="0"/>
            <a:ext cx="6288505" cy="8101263"/>
          </a:xfrm>
          <a:prstGeom prst="rect">
            <a:avLst/>
          </a:prstGeom>
          <a:noFill/>
          <a:extLst>
            <a:ext uri="{909E8E84-426E-40DD-AFC4-6F175D3DCCD1}">
              <a14:hiddenFill xmlns:a14="http://schemas.microsoft.com/office/drawing/2010/main">
                <a:solidFill>
                  <a:srgbClr val="FFFFFF"/>
                </a:solidFill>
              </a14:hiddenFill>
            </a:ext>
          </a:extLst>
        </p:spPr>
      </p:pic>
      <p:sp>
        <p:nvSpPr>
          <p:cNvPr id="8" name="Text 3"/>
          <p:cNvSpPr/>
          <p:nvPr/>
        </p:nvSpPr>
        <p:spPr>
          <a:xfrm>
            <a:off x="7315200" y="2363688"/>
            <a:ext cx="6722633" cy="1777008"/>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Welcome to our presentation on the Voting Management System, a comprehensive solution designed to streamline the voting process, ensure security, and maintain transparency. This system aims to revolutionize the way we conduct elections, providing an efficient and reliable platform for citizens to exercise their democratic rights.</a:t>
            </a:r>
            <a:endParaRPr lang="en-US" sz="1750" dirty="0"/>
          </a:p>
        </p:txBody>
      </p:sp>
      <p:sp>
        <p:nvSpPr>
          <p:cNvPr id="9" name="Text 2"/>
          <p:cNvSpPr/>
          <p:nvPr/>
        </p:nvSpPr>
        <p:spPr>
          <a:xfrm>
            <a:off x="7152799" y="1211655"/>
            <a:ext cx="7477601" cy="3832860"/>
          </a:xfrm>
          <a:prstGeom prst="rect">
            <a:avLst/>
          </a:prstGeom>
          <a:noFill/>
          <a:ln/>
        </p:spPr>
        <p:txBody>
          <a:bodyPr wrap="square" rtlCol="0" anchor="t"/>
          <a:lstStyle/>
          <a:p>
            <a:pPr marL="0" indent="0">
              <a:lnSpc>
                <a:spcPts val="7545"/>
              </a:lnSpc>
              <a:buNone/>
            </a:pPr>
            <a:r>
              <a:rPr lang="en-US" sz="6036" dirty="0">
                <a:solidFill>
                  <a:schemeClr val="accent1">
                    <a:lumMod val="75000"/>
                  </a:schemeClr>
                </a:solidFill>
                <a:latin typeface="MuseoModerno"/>
              </a:rPr>
              <a:t>Introduction</a:t>
            </a:r>
          </a:p>
        </p:txBody>
      </p:sp>
    </p:spTree>
    <p:extLst>
      <p:ext uri="{BB962C8B-B14F-4D97-AF65-F5344CB8AC3E}">
        <p14:creationId xmlns:p14="http://schemas.microsoft.com/office/powerpoint/2010/main" val="1979655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
        <p:nvSpPr>
          <p:cNvPr id="4" name="Text 2"/>
          <p:cNvSpPr/>
          <p:nvPr/>
        </p:nvSpPr>
        <p:spPr>
          <a:xfrm>
            <a:off x="2722602" y="533162"/>
            <a:ext cx="4834295" cy="604242"/>
          </a:xfrm>
          <a:prstGeom prst="rect">
            <a:avLst/>
          </a:prstGeom>
          <a:noFill/>
          <a:ln/>
        </p:spPr>
        <p:txBody>
          <a:bodyPr wrap="none" rtlCol="0" anchor="t"/>
          <a:lstStyle/>
          <a:p>
            <a:pPr marL="0" indent="0">
              <a:lnSpc>
                <a:spcPts val="4758"/>
              </a:lnSpc>
              <a:buNone/>
            </a:pPr>
            <a:r>
              <a:rPr lang="en-US" sz="3807" dirty="0">
                <a:solidFill>
                  <a:srgbClr val="124E73"/>
                </a:solidFill>
                <a:latin typeface="MuseoModerno" pitchFamily="34" charset="0"/>
                <a:ea typeface="MuseoModerno" pitchFamily="34" charset="-122"/>
                <a:cs typeface="MuseoModerno" pitchFamily="34" charset="-120"/>
              </a:rPr>
              <a:t>System Overview</a:t>
            </a:r>
            <a:endParaRPr lang="en-US" sz="3807" dirty="0"/>
          </a:p>
        </p:txBody>
      </p:sp>
      <p:sp>
        <p:nvSpPr>
          <p:cNvPr id="5" name="Shape 3"/>
          <p:cNvSpPr/>
          <p:nvPr/>
        </p:nvSpPr>
        <p:spPr>
          <a:xfrm>
            <a:off x="7303056" y="1524119"/>
            <a:ext cx="24170" cy="6172200"/>
          </a:xfrm>
          <a:prstGeom prst="rect">
            <a:avLst/>
          </a:prstGeom>
          <a:solidFill>
            <a:srgbClr val="325F7B"/>
          </a:solidFill>
          <a:ln/>
        </p:spPr>
      </p:sp>
      <p:sp>
        <p:nvSpPr>
          <p:cNvPr id="6" name="Shape 4"/>
          <p:cNvSpPr/>
          <p:nvPr/>
        </p:nvSpPr>
        <p:spPr>
          <a:xfrm>
            <a:off x="6420803" y="1880533"/>
            <a:ext cx="676751" cy="24170"/>
          </a:xfrm>
          <a:prstGeom prst="rect">
            <a:avLst/>
          </a:prstGeom>
          <a:solidFill>
            <a:srgbClr val="325F7B"/>
          </a:solidFill>
          <a:ln/>
        </p:spPr>
      </p:sp>
      <p:sp>
        <p:nvSpPr>
          <p:cNvPr id="7" name="Shape 5"/>
          <p:cNvSpPr/>
          <p:nvPr/>
        </p:nvSpPr>
        <p:spPr>
          <a:xfrm>
            <a:off x="7097554" y="1675209"/>
            <a:ext cx="435054" cy="435054"/>
          </a:xfrm>
          <a:prstGeom prst="roundRect">
            <a:avLst>
              <a:gd name="adj" fmla="val 13334"/>
            </a:avLst>
          </a:prstGeom>
          <a:solidFill>
            <a:srgbClr val="F6F0E4"/>
          </a:solidFill>
          <a:ln/>
        </p:spPr>
      </p:sp>
      <p:sp>
        <p:nvSpPr>
          <p:cNvPr id="8" name="Text 6"/>
          <p:cNvSpPr/>
          <p:nvPr/>
        </p:nvSpPr>
        <p:spPr>
          <a:xfrm>
            <a:off x="7246977" y="1711404"/>
            <a:ext cx="136088" cy="362545"/>
          </a:xfrm>
          <a:prstGeom prst="rect">
            <a:avLst/>
          </a:prstGeom>
          <a:noFill/>
          <a:ln/>
        </p:spPr>
        <p:txBody>
          <a:bodyPr wrap="none" rtlCol="0" anchor="t"/>
          <a:lstStyle/>
          <a:p>
            <a:pPr marL="0" indent="0" algn="ctr">
              <a:lnSpc>
                <a:spcPts val="2855"/>
              </a:lnSpc>
              <a:buNone/>
            </a:pPr>
            <a:r>
              <a:rPr lang="en-US" sz="2284" dirty="0">
                <a:solidFill>
                  <a:srgbClr val="124E73"/>
                </a:solidFill>
                <a:latin typeface="MuseoModerno" pitchFamily="34" charset="0"/>
                <a:ea typeface="MuseoModerno" pitchFamily="34" charset="-122"/>
                <a:cs typeface="MuseoModerno" pitchFamily="34" charset="-120"/>
              </a:rPr>
              <a:t>1</a:t>
            </a:r>
            <a:endParaRPr lang="en-US" sz="2284" dirty="0"/>
          </a:p>
        </p:txBody>
      </p:sp>
      <p:sp>
        <p:nvSpPr>
          <p:cNvPr id="9" name="Text 7"/>
          <p:cNvSpPr/>
          <p:nvPr/>
        </p:nvSpPr>
        <p:spPr>
          <a:xfrm>
            <a:off x="3834527" y="1717477"/>
            <a:ext cx="2417088" cy="302062"/>
          </a:xfrm>
          <a:prstGeom prst="rect">
            <a:avLst/>
          </a:prstGeom>
          <a:noFill/>
          <a:ln/>
        </p:spPr>
        <p:txBody>
          <a:bodyPr wrap="none" rtlCol="0" anchor="t"/>
          <a:lstStyle/>
          <a:p>
            <a:pPr marL="0" indent="0" algn="r">
              <a:lnSpc>
                <a:spcPts val="2379"/>
              </a:lnSpc>
              <a:buNone/>
            </a:pPr>
            <a:r>
              <a:rPr lang="en-US" sz="1903" dirty="0">
                <a:solidFill>
                  <a:srgbClr val="124E73"/>
                </a:solidFill>
                <a:latin typeface="MuseoModerno" pitchFamily="34" charset="0"/>
                <a:ea typeface="MuseoModerno" pitchFamily="34" charset="-122"/>
                <a:cs typeface="MuseoModerno" pitchFamily="34" charset="-120"/>
              </a:rPr>
              <a:t>Login Page</a:t>
            </a:r>
            <a:endParaRPr lang="en-US" sz="1903" dirty="0"/>
          </a:p>
        </p:txBody>
      </p:sp>
      <p:sp>
        <p:nvSpPr>
          <p:cNvPr id="10" name="Text 8"/>
          <p:cNvSpPr/>
          <p:nvPr/>
        </p:nvSpPr>
        <p:spPr>
          <a:xfrm>
            <a:off x="2722602" y="2135505"/>
            <a:ext cx="3529013" cy="1237298"/>
          </a:xfrm>
          <a:prstGeom prst="rect">
            <a:avLst/>
          </a:prstGeom>
          <a:noFill/>
          <a:ln/>
        </p:spPr>
        <p:txBody>
          <a:bodyPr wrap="square" rtlCol="0" anchor="t"/>
          <a:lstStyle/>
          <a:p>
            <a:pPr marL="0" indent="0" algn="r">
              <a:lnSpc>
                <a:spcPts val="2436"/>
              </a:lnSpc>
              <a:buNone/>
            </a:pPr>
            <a:r>
              <a:rPr lang="en-US" sz="1523" dirty="0">
                <a:solidFill>
                  <a:srgbClr val="2B4150"/>
                </a:solidFill>
                <a:latin typeface="Source Sans Pro" pitchFamily="34" charset="0"/>
                <a:ea typeface="Source Sans Pro" pitchFamily="34" charset="-122"/>
                <a:cs typeface="Source Sans Pro" pitchFamily="34" charset="-120"/>
              </a:rPr>
              <a:t>The system begins with a secure login page where users enter their credentials. This initial step ensures that only authorized individuals can access the voting platform.</a:t>
            </a:r>
            <a:endParaRPr lang="en-US" sz="1523" dirty="0"/>
          </a:p>
        </p:txBody>
      </p:sp>
      <p:sp>
        <p:nvSpPr>
          <p:cNvPr id="11" name="Shape 9"/>
          <p:cNvSpPr/>
          <p:nvPr/>
        </p:nvSpPr>
        <p:spPr>
          <a:xfrm>
            <a:off x="7532608" y="2847320"/>
            <a:ext cx="676751" cy="24170"/>
          </a:xfrm>
          <a:prstGeom prst="rect">
            <a:avLst/>
          </a:prstGeom>
          <a:solidFill>
            <a:srgbClr val="325F7B"/>
          </a:solidFill>
          <a:ln/>
        </p:spPr>
      </p:sp>
      <p:sp>
        <p:nvSpPr>
          <p:cNvPr id="12" name="Shape 10"/>
          <p:cNvSpPr/>
          <p:nvPr/>
        </p:nvSpPr>
        <p:spPr>
          <a:xfrm>
            <a:off x="7097554" y="2641997"/>
            <a:ext cx="435054" cy="435054"/>
          </a:xfrm>
          <a:prstGeom prst="roundRect">
            <a:avLst>
              <a:gd name="adj" fmla="val 13334"/>
            </a:avLst>
          </a:prstGeom>
          <a:solidFill>
            <a:srgbClr val="F6F0E4"/>
          </a:solidFill>
          <a:ln/>
        </p:spPr>
      </p:sp>
      <p:sp>
        <p:nvSpPr>
          <p:cNvPr id="13" name="Text 11"/>
          <p:cNvSpPr/>
          <p:nvPr/>
        </p:nvSpPr>
        <p:spPr>
          <a:xfrm>
            <a:off x="7234476" y="2678192"/>
            <a:ext cx="161211" cy="362545"/>
          </a:xfrm>
          <a:prstGeom prst="rect">
            <a:avLst/>
          </a:prstGeom>
          <a:noFill/>
          <a:ln/>
        </p:spPr>
        <p:txBody>
          <a:bodyPr wrap="none" rtlCol="0" anchor="t"/>
          <a:lstStyle/>
          <a:p>
            <a:pPr marL="0" indent="0" algn="ctr">
              <a:lnSpc>
                <a:spcPts val="2855"/>
              </a:lnSpc>
              <a:buNone/>
            </a:pPr>
            <a:r>
              <a:rPr lang="en-US" sz="2284" dirty="0">
                <a:solidFill>
                  <a:srgbClr val="124E73"/>
                </a:solidFill>
                <a:latin typeface="MuseoModerno" pitchFamily="34" charset="0"/>
                <a:ea typeface="MuseoModerno" pitchFamily="34" charset="-122"/>
                <a:cs typeface="MuseoModerno" pitchFamily="34" charset="-120"/>
              </a:rPr>
              <a:t>2</a:t>
            </a:r>
            <a:endParaRPr lang="en-US" sz="2284" dirty="0"/>
          </a:p>
        </p:txBody>
      </p:sp>
      <p:sp>
        <p:nvSpPr>
          <p:cNvPr id="14" name="Text 12"/>
          <p:cNvSpPr/>
          <p:nvPr/>
        </p:nvSpPr>
        <p:spPr>
          <a:xfrm>
            <a:off x="8378547" y="2684264"/>
            <a:ext cx="2417088" cy="302062"/>
          </a:xfrm>
          <a:prstGeom prst="rect">
            <a:avLst/>
          </a:prstGeom>
          <a:noFill/>
          <a:ln/>
        </p:spPr>
        <p:txBody>
          <a:bodyPr wrap="none" rtlCol="0" anchor="t"/>
          <a:lstStyle/>
          <a:p>
            <a:pPr marL="0" indent="0" algn="l">
              <a:lnSpc>
                <a:spcPts val="2379"/>
              </a:lnSpc>
              <a:buNone/>
            </a:pPr>
            <a:r>
              <a:rPr lang="en-US" sz="1903" dirty="0">
                <a:solidFill>
                  <a:srgbClr val="124E73"/>
                </a:solidFill>
                <a:latin typeface="MuseoModerno" pitchFamily="34" charset="0"/>
                <a:ea typeface="MuseoModerno" pitchFamily="34" charset="-122"/>
                <a:cs typeface="MuseoModerno" pitchFamily="34" charset="-120"/>
              </a:rPr>
              <a:t>Authentication</a:t>
            </a:r>
            <a:endParaRPr lang="en-US" sz="1903" dirty="0"/>
          </a:p>
        </p:txBody>
      </p:sp>
      <p:sp>
        <p:nvSpPr>
          <p:cNvPr id="15" name="Text 13"/>
          <p:cNvSpPr/>
          <p:nvPr/>
        </p:nvSpPr>
        <p:spPr>
          <a:xfrm>
            <a:off x="8378547" y="3102293"/>
            <a:ext cx="3529132" cy="1546622"/>
          </a:xfrm>
          <a:prstGeom prst="rect">
            <a:avLst/>
          </a:prstGeom>
          <a:noFill/>
          <a:ln/>
        </p:spPr>
        <p:txBody>
          <a:bodyPr wrap="square" rtlCol="0" anchor="t"/>
          <a:lstStyle/>
          <a:p>
            <a:pPr marL="0" indent="0" algn="l">
              <a:lnSpc>
                <a:spcPts val="2436"/>
              </a:lnSpc>
              <a:buNone/>
            </a:pPr>
            <a:r>
              <a:rPr lang="en-US" sz="1523" dirty="0">
                <a:solidFill>
                  <a:srgbClr val="2B4150"/>
                </a:solidFill>
                <a:latin typeface="Source Sans Pro" pitchFamily="34" charset="0"/>
                <a:ea typeface="Source Sans Pro" pitchFamily="34" charset="-122"/>
                <a:cs typeface="Source Sans Pro" pitchFamily="34" charset="-120"/>
              </a:rPr>
              <a:t>Upon submitting their login details, the system validates the user's credentials against the database. If the authentication is successful, the user is granted access to the voting page.</a:t>
            </a:r>
            <a:endParaRPr lang="en-US" sz="1523" dirty="0"/>
          </a:p>
        </p:txBody>
      </p:sp>
      <p:sp>
        <p:nvSpPr>
          <p:cNvPr id="16" name="Shape 14"/>
          <p:cNvSpPr/>
          <p:nvPr/>
        </p:nvSpPr>
        <p:spPr>
          <a:xfrm>
            <a:off x="6420803" y="4119622"/>
            <a:ext cx="676751" cy="24170"/>
          </a:xfrm>
          <a:prstGeom prst="rect">
            <a:avLst/>
          </a:prstGeom>
          <a:solidFill>
            <a:srgbClr val="325F7B"/>
          </a:solidFill>
          <a:ln/>
        </p:spPr>
      </p:sp>
      <p:sp>
        <p:nvSpPr>
          <p:cNvPr id="17" name="Shape 15"/>
          <p:cNvSpPr/>
          <p:nvPr/>
        </p:nvSpPr>
        <p:spPr>
          <a:xfrm>
            <a:off x="7097554" y="3914299"/>
            <a:ext cx="435054" cy="435054"/>
          </a:xfrm>
          <a:prstGeom prst="roundRect">
            <a:avLst>
              <a:gd name="adj" fmla="val 13334"/>
            </a:avLst>
          </a:prstGeom>
          <a:solidFill>
            <a:srgbClr val="F6F0E4"/>
          </a:solidFill>
          <a:ln/>
        </p:spPr>
      </p:sp>
      <p:sp>
        <p:nvSpPr>
          <p:cNvPr id="18" name="Text 16"/>
          <p:cNvSpPr/>
          <p:nvPr/>
        </p:nvSpPr>
        <p:spPr>
          <a:xfrm>
            <a:off x="7233523" y="3950494"/>
            <a:ext cx="162997" cy="362545"/>
          </a:xfrm>
          <a:prstGeom prst="rect">
            <a:avLst/>
          </a:prstGeom>
          <a:noFill/>
          <a:ln/>
        </p:spPr>
        <p:txBody>
          <a:bodyPr wrap="none" rtlCol="0" anchor="t"/>
          <a:lstStyle/>
          <a:p>
            <a:pPr marL="0" indent="0" algn="ctr">
              <a:lnSpc>
                <a:spcPts val="2855"/>
              </a:lnSpc>
              <a:buNone/>
            </a:pPr>
            <a:r>
              <a:rPr lang="en-US" sz="2284" dirty="0">
                <a:solidFill>
                  <a:srgbClr val="124E73"/>
                </a:solidFill>
                <a:latin typeface="MuseoModerno" pitchFamily="34" charset="0"/>
                <a:ea typeface="MuseoModerno" pitchFamily="34" charset="-122"/>
                <a:cs typeface="MuseoModerno" pitchFamily="34" charset="-120"/>
              </a:rPr>
              <a:t>3</a:t>
            </a:r>
            <a:endParaRPr lang="en-US" sz="2284" dirty="0"/>
          </a:p>
        </p:txBody>
      </p:sp>
      <p:sp>
        <p:nvSpPr>
          <p:cNvPr id="19" name="Text 17"/>
          <p:cNvSpPr/>
          <p:nvPr/>
        </p:nvSpPr>
        <p:spPr>
          <a:xfrm>
            <a:off x="3834527" y="3956566"/>
            <a:ext cx="2417088" cy="302062"/>
          </a:xfrm>
          <a:prstGeom prst="rect">
            <a:avLst/>
          </a:prstGeom>
          <a:noFill/>
          <a:ln/>
        </p:spPr>
        <p:txBody>
          <a:bodyPr wrap="none" rtlCol="0" anchor="t"/>
          <a:lstStyle/>
          <a:p>
            <a:pPr marL="0" indent="0" algn="r">
              <a:lnSpc>
                <a:spcPts val="2379"/>
              </a:lnSpc>
              <a:buNone/>
            </a:pPr>
            <a:r>
              <a:rPr lang="en-US" sz="1903" dirty="0">
                <a:solidFill>
                  <a:srgbClr val="124E73"/>
                </a:solidFill>
                <a:latin typeface="MuseoModerno" pitchFamily="34" charset="0"/>
                <a:ea typeface="MuseoModerno" pitchFamily="34" charset="-122"/>
                <a:cs typeface="MuseoModerno" pitchFamily="34" charset="-120"/>
              </a:rPr>
              <a:t>Voting Page</a:t>
            </a:r>
            <a:endParaRPr lang="en-US" sz="1903" dirty="0"/>
          </a:p>
        </p:txBody>
      </p:sp>
      <p:sp>
        <p:nvSpPr>
          <p:cNvPr id="20" name="Text 18"/>
          <p:cNvSpPr/>
          <p:nvPr/>
        </p:nvSpPr>
        <p:spPr>
          <a:xfrm>
            <a:off x="2722602" y="4374594"/>
            <a:ext cx="3529013" cy="1855946"/>
          </a:xfrm>
          <a:prstGeom prst="rect">
            <a:avLst/>
          </a:prstGeom>
          <a:noFill/>
          <a:ln/>
        </p:spPr>
        <p:txBody>
          <a:bodyPr wrap="square" rtlCol="0" anchor="t"/>
          <a:lstStyle/>
          <a:p>
            <a:pPr marL="0" indent="0" algn="r">
              <a:lnSpc>
                <a:spcPts val="2436"/>
              </a:lnSpc>
              <a:buNone/>
            </a:pPr>
            <a:r>
              <a:rPr lang="en-US" sz="1523" dirty="0">
                <a:solidFill>
                  <a:srgbClr val="2B4150"/>
                </a:solidFill>
                <a:latin typeface="Source Sans Pro" pitchFamily="34" charset="0"/>
                <a:ea typeface="Source Sans Pro" pitchFamily="34" charset="-122"/>
                <a:cs typeface="Source Sans Pro" pitchFamily="34" charset="-120"/>
              </a:rPr>
              <a:t>On the voting page, users can view the list of candidates and cast their vote by selecting their preferred choice. The system ensures that each user can vote only once, preventing any attempts at duplicate voting.</a:t>
            </a:r>
            <a:endParaRPr lang="en-US" sz="1523" dirty="0"/>
          </a:p>
        </p:txBody>
      </p:sp>
      <p:sp>
        <p:nvSpPr>
          <p:cNvPr id="21" name="Shape 19"/>
          <p:cNvSpPr/>
          <p:nvPr/>
        </p:nvSpPr>
        <p:spPr>
          <a:xfrm>
            <a:off x="7532608" y="5546586"/>
            <a:ext cx="676751" cy="24170"/>
          </a:xfrm>
          <a:prstGeom prst="rect">
            <a:avLst/>
          </a:prstGeom>
          <a:solidFill>
            <a:srgbClr val="325F7B"/>
          </a:solidFill>
          <a:ln/>
        </p:spPr>
      </p:sp>
      <p:sp>
        <p:nvSpPr>
          <p:cNvPr id="22" name="Shape 20"/>
          <p:cNvSpPr/>
          <p:nvPr/>
        </p:nvSpPr>
        <p:spPr>
          <a:xfrm>
            <a:off x="7097554" y="5341263"/>
            <a:ext cx="435054" cy="435054"/>
          </a:xfrm>
          <a:prstGeom prst="roundRect">
            <a:avLst>
              <a:gd name="adj" fmla="val 13334"/>
            </a:avLst>
          </a:prstGeom>
          <a:solidFill>
            <a:srgbClr val="F6F0E4"/>
          </a:solidFill>
          <a:ln/>
        </p:spPr>
      </p:sp>
      <p:sp>
        <p:nvSpPr>
          <p:cNvPr id="23" name="Text 21"/>
          <p:cNvSpPr/>
          <p:nvPr/>
        </p:nvSpPr>
        <p:spPr>
          <a:xfrm>
            <a:off x="7221617" y="5377458"/>
            <a:ext cx="186809" cy="362545"/>
          </a:xfrm>
          <a:prstGeom prst="rect">
            <a:avLst/>
          </a:prstGeom>
          <a:noFill/>
          <a:ln/>
        </p:spPr>
        <p:txBody>
          <a:bodyPr wrap="none" rtlCol="0" anchor="t"/>
          <a:lstStyle/>
          <a:p>
            <a:pPr marL="0" indent="0" algn="ctr">
              <a:lnSpc>
                <a:spcPts val="2855"/>
              </a:lnSpc>
              <a:buNone/>
            </a:pPr>
            <a:r>
              <a:rPr lang="en-US" sz="2284" dirty="0">
                <a:solidFill>
                  <a:srgbClr val="124E73"/>
                </a:solidFill>
                <a:latin typeface="MuseoModerno" pitchFamily="34" charset="0"/>
                <a:ea typeface="MuseoModerno" pitchFamily="34" charset="-122"/>
                <a:cs typeface="MuseoModerno" pitchFamily="34" charset="-120"/>
              </a:rPr>
              <a:t>4</a:t>
            </a:r>
            <a:endParaRPr lang="en-US" sz="2284" dirty="0"/>
          </a:p>
        </p:txBody>
      </p:sp>
      <p:sp>
        <p:nvSpPr>
          <p:cNvPr id="24" name="Text 22"/>
          <p:cNvSpPr/>
          <p:nvPr/>
        </p:nvSpPr>
        <p:spPr>
          <a:xfrm>
            <a:off x="8378547" y="5383530"/>
            <a:ext cx="2417088" cy="302062"/>
          </a:xfrm>
          <a:prstGeom prst="rect">
            <a:avLst/>
          </a:prstGeom>
          <a:noFill/>
          <a:ln/>
        </p:spPr>
        <p:txBody>
          <a:bodyPr wrap="none" rtlCol="0" anchor="t"/>
          <a:lstStyle/>
          <a:p>
            <a:pPr marL="0" indent="0" algn="l">
              <a:lnSpc>
                <a:spcPts val="2379"/>
              </a:lnSpc>
              <a:buNone/>
            </a:pPr>
            <a:r>
              <a:rPr lang="en-US" sz="1903" dirty="0">
                <a:solidFill>
                  <a:srgbClr val="124E73"/>
                </a:solidFill>
                <a:latin typeface="MuseoModerno" pitchFamily="34" charset="0"/>
                <a:ea typeface="MuseoModerno" pitchFamily="34" charset="-122"/>
                <a:cs typeface="MuseoModerno" pitchFamily="34" charset="-120"/>
              </a:rPr>
              <a:t>Thank You Page</a:t>
            </a:r>
            <a:endParaRPr lang="en-US" sz="1903" dirty="0"/>
          </a:p>
        </p:txBody>
      </p:sp>
      <p:sp>
        <p:nvSpPr>
          <p:cNvPr id="25" name="Text 23"/>
          <p:cNvSpPr/>
          <p:nvPr/>
        </p:nvSpPr>
        <p:spPr>
          <a:xfrm>
            <a:off x="8378547" y="5801558"/>
            <a:ext cx="3529132" cy="1546622"/>
          </a:xfrm>
          <a:prstGeom prst="rect">
            <a:avLst/>
          </a:prstGeom>
          <a:noFill/>
          <a:ln/>
        </p:spPr>
        <p:txBody>
          <a:bodyPr wrap="square" rtlCol="0" anchor="t"/>
          <a:lstStyle/>
          <a:p>
            <a:pPr marL="0" indent="0" algn="l">
              <a:lnSpc>
                <a:spcPts val="2436"/>
              </a:lnSpc>
              <a:buNone/>
            </a:pPr>
            <a:r>
              <a:rPr lang="en-US" sz="1523" dirty="0">
                <a:solidFill>
                  <a:srgbClr val="2B4150"/>
                </a:solidFill>
                <a:latin typeface="Source Sans Pro" pitchFamily="34" charset="0"/>
                <a:ea typeface="Source Sans Pro" pitchFamily="34" charset="-122"/>
                <a:cs typeface="Source Sans Pro" pitchFamily="34" charset="-120"/>
              </a:rPr>
              <a:t>After successfully casting their vote, users are redirected to a thank you page, acknowledging their participation in the democratic process. They can then log out of the system securely.</a:t>
            </a:r>
            <a:endParaRPr lang="en-US" sz="1523"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
        <p:nvSpPr>
          <p:cNvPr id="4" name="Text 2"/>
          <p:cNvSpPr/>
          <p:nvPr/>
        </p:nvSpPr>
        <p:spPr>
          <a:xfrm>
            <a:off x="2037993" y="1505903"/>
            <a:ext cx="5554980" cy="694373"/>
          </a:xfrm>
          <a:prstGeom prst="rect">
            <a:avLst/>
          </a:prstGeom>
          <a:noFill/>
          <a:ln/>
        </p:spPr>
        <p:txBody>
          <a:bodyPr wrap="none" rtlCol="0" anchor="t"/>
          <a:lstStyle/>
          <a:p>
            <a:pPr marL="0" indent="0">
              <a:lnSpc>
                <a:spcPts val="5468"/>
              </a:lnSpc>
              <a:buNone/>
            </a:pPr>
            <a:r>
              <a:rPr lang="en-US" sz="4374" dirty="0">
                <a:solidFill>
                  <a:srgbClr val="124E73"/>
                </a:solidFill>
                <a:latin typeface="MuseoModerno" pitchFamily="34" charset="0"/>
                <a:ea typeface="MuseoModerno" pitchFamily="34" charset="-122"/>
                <a:cs typeface="MuseoModerno" pitchFamily="34" charset="-120"/>
              </a:rPr>
              <a:t>User Authentication</a:t>
            </a:r>
            <a:endParaRPr lang="en-US" sz="4374" dirty="0"/>
          </a:p>
        </p:txBody>
      </p:sp>
      <p:sp>
        <p:nvSpPr>
          <p:cNvPr id="5" name="Text 3"/>
          <p:cNvSpPr/>
          <p:nvPr/>
        </p:nvSpPr>
        <p:spPr>
          <a:xfrm>
            <a:off x="2037993" y="2755702"/>
            <a:ext cx="2777490" cy="347186"/>
          </a:xfrm>
          <a:prstGeom prst="rect">
            <a:avLst/>
          </a:prstGeom>
          <a:noFill/>
          <a:ln/>
        </p:spPr>
        <p:txBody>
          <a:bodyPr wrap="none" rtlCol="0" anchor="t"/>
          <a:lstStyle/>
          <a:p>
            <a:pPr marL="0" indent="0">
              <a:lnSpc>
                <a:spcPts val="2734"/>
              </a:lnSpc>
              <a:buNone/>
            </a:pPr>
            <a:r>
              <a:rPr lang="en-US" sz="2187" dirty="0">
                <a:solidFill>
                  <a:srgbClr val="124E73"/>
                </a:solidFill>
                <a:latin typeface="MuseoModerno" pitchFamily="34" charset="0"/>
                <a:ea typeface="MuseoModerno" pitchFamily="34" charset="-122"/>
                <a:cs typeface="MuseoModerno" pitchFamily="34" charset="-120"/>
              </a:rPr>
              <a:t>Secure Login</a:t>
            </a:r>
            <a:endParaRPr lang="en-US" sz="2187" dirty="0"/>
          </a:p>
        </p:txBody>
      </p:sp>
      <p:sp>
        <p:nvSpPr>
          <p:cNvPr id="6" name="Text 4"/>
          <p:cNvSpPr/>
          <p:nvPr/>
        </p:nvSpPr>
        <p:spPr>
          <a:xfrm>
            <a:off x="2037993" y="3325058"/>
            <a:ext cx="3156347" cy="3198614"/>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The login page serves as the gateway to the voting system, ensuring that only authorized individuals can access the platform. Users are required to enter their unique username, which is validated against the database to prevent unauthorized access.</a:t>
            </a:r>
            <a:endParaRPr lang="en-US" sz="1750" dirty="0"/>
          </a:p>
        </p:txBody>
      </p:sp>
      <p:sp>
        <p:nvSpPr>
          <p:cNvPr id="7" name="Text 5"/>
          <p:cNvSpPr/>
          <p:nvPr/>
        </p:nvSpPr>
        <p:spPr>
          <a:xfrm>
            <a:off x="5743932" y="2755702"/>
            <a:ext cx="2783205" cy="347186"/>
          </a:xfrm>
          <a:prstGeom prst="rect">
            <a:avLst/>
          </a:prstGeom>
          <a:noFill/>
          <a:ln/>
        </p:spPr>
        <p:txBody>
          <a:bodyPr wrap="none" rtlCol="0" anchor="t"/>
          <a:lstStyle/>
          <a:p>
            <a:pPr marL="0" indent="0">
              <a:lnSpc>
                <a:spcPts val="2734"/>
              </a:lnSpc>
              <a:buNone/>
            </a:pPr>
            <a:r>
              <a:rPr lang="en-US" sz="2187" dirty="0">
                <a:solidFill>
                  <a:srgbClr val="124E73"/>
                </a:solidFill>
                <a:latin typeface="MuseoModerno" pitchFamily="34" charset="0"/>
                <a:ea typeface="MuseoModerno" pitchFamily="34" charset="-122"/>
                <a:cs typeface="MuseoModerno" pitchFamily="34" charset="-120"/>
              </a:rPr>
              <a:t>Database Validation</a:t>
            </a:r>
            <a:endParaRPr lang="en-US" sz="2187" dirty="0"/>
          </a:p>
        </p:txBody>
      </p:sp>
      <p:sp>
        <p:nvSpPr>
          <p:cNvPr id="8" name="Text 6"/>
          <p:cNvSpPr/>
          <p:nvPr/>
        </p:nvSpPr>
        <p:spPr>
          <a:xfrm>
            <a:off x="5743932" y="3325058"/>
            <a:ext cx="3156347" cy="3198614"/>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The system employs a robust database to store user information and voting records. When a user attempts to log in, their credentials are cross-checked against the database to verify their authenticity. This step is crucial in maintaining the integrity of the voting process.</a:t>
            </a:r>
            <a:endParaRPr lang="en-US" sz="1750" dirty="0"/>
          </a:p>
        </p:txBody>
      </p:sp>
      <p:sp>
        <p:nvSpPr>
          <p:cNvPr id="9" name="Text 7"/>
          <p:cNvSpPr/>
          <p:nvPr/>
        </p:nvSpPr>
        <p:spPr>
          <a:xfrm>
            <a:off x="9449872" y="2755702"/>
            <a:ext cx="2996803" cy="347186"/>
          </a:xfrm>
          <a:prstGeom prst="rect">
            <a:avLst/>
          </a:prstGeom>
          <a:noFill/>
          <a:ln/>
        </p:spPr>
        <p:txBody>
          <a:bodyPr wrap="none" rtlCol="0" anchor="t"/>
          <a:lstStyle/>
          <a:p>
            <a:pPr marL="0" indent="0">
              <a:lnSpc>
                <a:spcPts val="2734"/>
              </a:lnSpc>
              <a:buNone/>
            </a:pPr>
            <a:r>
              <a:rPr lang="en-US" sz="2187" dirty="0">
                <a:solidFill>
                  <a:srgbClr val="124E73"/>
                </a:solidFill>
                <a:latin typeface="MuseoModerno" pitchFamily="34" charset="0"/>
                <a:ea typeface="MuseoModerno" pitchFamily="34" charset="-122"/>
                <a:cs typeface="MuseoModerno" pitchFamily="34" charset="-120"/>
              </a:rPr>
              <a:t>Session Management</a:t>
            </a:r>
            <a:endParaRPr lang="en-US" sz="2187" dirty="0"/>
          </a:p>
        </p:txBody>
      </p:sp>
      <p:sp>
        <p:nvSpPr>
          <p:cNvPr id="10" name="Text 8"/>
          <p:cNvSpPr/>
          <p:nvPr/>
        </p:nvSpPr>
        <p:spPr>
          <a:xfrm>
            <a:off x="9449872" y="3325058"/>
            <a:ext cx="3156347" cy="3198614"/>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Once a user is successfully authenticated, the system creates a secure session to track their activity. This session management ensures that only authorized users can access the voting page and prevents any attempts at unauthorized access or manipulation.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614482"/>
            <a:ext cx="5554980" cy="694373"/>
          </a:xfrm>
          <a:prstGeom prst="rect">
            <a:avLst/>
          </a:prstGeom>
          <a:noFill/>
          <a:ln/>
        </p:spPr>
        <p:txBody>
          <a:bodyPr wrap="none" rtlCol="0" anchor="t"/>
          <a:lstStyle/>
          <a:p>
            <a:pPr marL="0" indent="0">
              <a:lnSpc>
                <a:spcPts val="5468"/>
              </a:lnSpc>
              <a:buNone/>
            </a:pPr>
            <a:r>
              <a:rPr lang="en-US" sz="4374" dirty="0">
                <a:solidFill>
                  <a:srgbClr val="124E73"/>
                </a:solidFill>
                <a:latin typeface="MuseoModerno" pitchFamily="34" charset="0"/>
                <a:ea typeface="MuseoModerno" pitchFamily="34" charset="-122"/>
                <a:cs typeface="MuseoModerno" pitchFamily="34" charset="-120"/>
              </a:rPr>
              <a:t>Voting Process</a:t>
            </a:r>
            <a:endParaRPr lang="en-US" sz="4374" dirty="0"/>
          </a:p>
        </p:txBody>
      </p:sp>
      <p:pic>
        <p:nvPicPr>
          <p:cNvPr id="6" name="Image 1" descr="preencoded.png"/>
          <p:cNvPicPr>
            <a:picLocks noChangeAspect="1"/>
          </p:cNvPicPr>
          <p:nvPr/>
        </p:nvPicPr>
        <p:blipFill>
          <a:blip r:embed="rId4"/>
          <a:stretch>
            <a:fillRect/>
          </a:stretch>
        </p:blipFill>
        <p:spPr>
          <a:xfrm>
            <a:off x="833199" y="1642110"/>
            <a:ext cx="1110972" cy="1990963"/>
          </a:xfrm>
          <a:prstGeom prst="rect">
            <a:avLst/>
          </a:prstGeom>
        </p:spPr>
      </p:pic>
      <p:sp>
        <p:nvSpPr>
          <p:cNvPr id="7" name="Text 3"/>
          <p:cNvSpPr/>
          <p:nvPr/>
        </p:nvSpPr>
        <p:spPr>
          <a:xfrm>
            <a:off x="2277428" y="1864281"/>
            <a:ext cx="2777490" cy="347186"/>
          </a:xfrm>
          <a:prstGeom prst="rect">
            <a:avLst/>
          </a:prstGeom>
          <a:noFill/>
          <a:ln/>
        </p:spPr>
        <p:txBody>
          <a:bodyPr wrap="none" rtlCol="0" anchor="t"/>
          <a:lstStyle/>
          <a:p>
            <a:pPr marL="0" indent="0" algn="l">
              <a:lnSpc>
                <a:spcPts val="2734"/>
              </a:lnSpc>
              <a:buNone/>
            </a:pPr>
            <a:r>
              <a:rPr lang="en-US" sz="2187" dirty="0">
                <a:solidFill>
                  <a:srgbClr val="124E73"/>
                </a:solidFill>
                <a:latin typeface="MuseoModerno" pitchFamily="34" charset="0"/>
                <a:ea typeface="MuseoModerno" pitchFamily="34" charset="-122"/>
                <a:cs typeface="MuseoModerno" pitchFamily="34" charset="-120"/>
              </a:rPr>
              <a:t>Candidate Selection</a:t>
            </a:r>
            <a:endParaRPr lang="en-US" sz="2187" dirty="0"/>
          </a:p>
        </p:txBody>
      </p:sp>
      <p:sp>
        <p:nvSpPr>
          <p:cNvPr id="8" name="Text 4"/>
          <p:cNvSpPr/>
          <p:nvPr/>
        </p:nvSpPr>
        <p:spPr>
          <a:xfrm>
            <a:off x="2277428" y="2344698"/>
            <a:ext cx="7862173" cy="1066205"/>
          </a:xfrm>
          <a:prstGeom prst="rect">
            <a:avLst/>
          </a:prstGeom>
          <a:noFill/>
          <a:ln/>
        </p:spPr>
        <p:txBody>
          <a:bodyPr wrap="square" rtlCol="0" anchor="t"/>
          <a:lstStyle/>
          <a:p>
            <a:pPr marL="0" indent="0" algn="l">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On the voting page, users are presented with a list of candidates or options. They can carefully review the choices and select their preferred candidate by clicking the corresponding radio button.</a:t>
            </a:r>
            <a:endParaRPr lang="en-US" sz="1750" dirty="0"/>
          </a:p>
        </p:txBody>
      </p:sp>
      <p:pic>
        <p:nvPicPr>
          <p:cNvPr id="9" name="Image 2" descr="preencoded.png"/>
          <p:cNvPicPr>
            <a:picLocks noChangeAspect="1"/>
          </p:cNvPicPr>
          <p:nvPr/>
        </p:nvPicPr>
        <p:blipFill>
          <a:blip r:embed="rId5"/>
          <a:stretch>
            <a:fillRect/>
          </a:stretch>
        </p:blipFill>
        <p:spPr>
          <a:xfrm>
            <a:off x="833199" y="3633073"/>
            <a:ext cx="1110972" cy="1990963"/>
          </a:xfrm>
          <a:prstGeom prst="rect">
            <a:avLst/>
          </a:prstGeom>
        </p:spPr>
      </p:pic>
      <p:sp>
        <p:nvSpPr>
          <p:cNvPr id="10" name="Text 5"/>
          <p:cNvSpPr/>
          <p:nvPr/>
        </p:nvSpPr>
        <p:spPr>
          <a:xfrm>
            <a:off x="2277428" y="3855244"/>
            <a:ext cx="2777490" cy="347186"/>
          </a:xfrm>
          <a:prstGeom prst="rect">
            <a:avLst/>
          </a:prstGeom>
          <a:noFill/>
          <a:ln/>
        </p:spPr>
        <p:txBody>
          <a:bodyPr wrap="none" rtlCol="0" anchor="t"/>
          <a:lstStyle/>
          <a:p>
            <a:pPr marL="0" indent="0" algn="l">
              <a:lnSpc>
                <a:spcPts val="2734"/>
              </a:lnSpc>
              <a:buNone/>
            </a:pPr>
            <a:r>
              <a:rPr lang="en-US" sz="2187" dirty="0">
                <a:solidFill>
                  <a:srgbClr val="124E73"/>
                </a:solidFill>
                <a:latin typeface="MuseoModerno" pitchFamily="34" charset="0"/>
                <a:ea typeface="MuseoModerno" pitchFamily="34" charset="-122"/>
                <a:cs typeface="MuseoModerno" pitchFamily="34" charset="-120"/>
              </a:rPr>
              <a:t>Database Update</a:t>
            </a:r>
            <a:endParaRPr lang="en-US" sz="2187" dirty="0"/>
          </a:p>
        </p:txBody>
      </p:sp>
      <p:sp>
        <p:nvSpPr>
          <p:cNvPr id="11" name="Text 6"/>
          <p:cNvSpPr/>
          <p:nvPr/>
        </p:nvSpPr>
        <p:spPr>
          <a:xfrm>
            <a:off x="2277428" y="4335661"/>
            <a:ext cx="7862173" cy="1066205"/>
          </a:xfrm>
          <a:prstGeom prst="rect">
            <a:avLst/>
          </a:prstGeom>
          <a:noFill/>
          <a:ln/>
        </p:spPr>
        <p:txBody>
          <a:bodyPr wrap="square" rtlCol="0" anchor="t"/>
          <a:lstStyle/>
          <a:p>
            <a:pPr marL="0" indent="0" algn="l">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Once the user submits their vote, the system updates the database to record their choice. This step is crucial in ensuring the accuracy and transparency of the voting process.</a:t>
            </a:r>
            <a:endParaRPr lang="en-US" sz="1750" dirty="0"/>
          </a:p>
        </p:txBody>
      </p:sp>
      <p:pic>
        <p:nvPicPr>
          <p:cNvPr id="12" name="Image 3" descr="preencoded.png"/>
          <p:cNvPicPr>
            <a:picLocks noChangeAspect="1"/>
          </p:cNvPicPr>
          <p:nvPr/>
        </p:nvPicPr>
        <p:blipFill>
          <a:blip r:embed="rId6"/>
          <a:stretch>
            <a:fillRect/>
          </a:stretch>
        </p:blipFill>
        <p:spPr>
          <a:xfrm>
            <a:off x="833199" y="5624036"/>
            <a:ext cx="1110972" cy="1990963"/>
          </a:xfrm>
          <a:prstGeom prst="rect">
            <a:avLst/>
          </a:prstGeom>
        </p:spPr>
      </p:pic>
      <p:sp>
        <p:nvSpPr>
          <p:cNvPr id="13" name="Text 7"/>
          <p:cNvSpPr/>
          <p:nvPr/>
        </p:nvSpPr>
        <p:spPr>
          <a:xfrm>
            <a:off x="2277428" y="5846207"/>
            <a:ext cx="3850005" cy="347186"/>
          </a:xfrm>
          <a:prstGeom prst="rect">
            <a:avLst/>
          </a:prstGeom>
          <a:noFill/>
          <a:ln/>
        </p:spPr>
        <p:txBody>
          <a:bodyPr wrap="none" rtlCol="0" anchor="t"/>
          <a:lstStyle/>
          <a:p>
            <a:pPr marL="0" indent="0" algn="l">
              <a:lnSpc>
                <a:spcPts val="2734"/>
              </a:lnSpc>
              <a:buNone/>
            </a:pPr>
            <a:r>
              <a:rPr lang="en-US" sz="2187" dirty="0">
                <a:solidFill>
                  <a:srgbClr val="124E73"/>
                </a:solidFill>
                <a:latin typeface="MuseoModerno" pitchFamily="34" charset="0"/>
                <a:ea typeface="MuseoModerno" pitchFamily="34" charset="-122"/>
                <a:cs typeface="MuseoModerno" pitchFamily="34" charset="-120"/>
              </a:rPr>
              <a:t>Prevention of Multiple Votes</a:t>
            </a:r>
            <a:endParaRPr lang="en-US" sz="2187" dirty="0"/>
          </a:p>
        </p:txBody>
      </p:sp>
      <p:sp>
        <p:nvSpPr>
          <p:cNvPr id="14" name="Text 8"/>
          <p:cNvSpPr/>
          <p:nvPr/>
        </p:nvSpPr>
        <p:spPr>
          <a:xfrm>
            <a:off x="2277428" y="6326624"/>
            <a:ext cx="7862173" cy="1066205"/>
          </a:xfrm>
          <a:prstGeom prst="rect">
            <a:avLst/>
          </a:prstGeom>
          <a:noFill/>
          <a:ln/>
        </p:spPr>
        <p:txBody>
          <a:bodyPr wrap="square" rtlCol="0" anchor="t"/>
          <a:lstStyle/>
          <a:p>
            <a:pPr marL="0" indent="0" algn="l">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The system is designed to prevent users from casting multiple votes. After a user has successfully voted, their record in the database is updated to reflect that they have already participated in the election.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
        <p:nvSpPr>
          <p:cNvPr id="4" name="Text 2"/>
          <p:cNvSpPr/>
          <p:nvPr/>
        </p:nvSpPr>
        <p:spPr>
          <a:xfrm>
            <a:off x="2037993" y="1257776"/>
            <a:ext cx="5554980" cy="694373"/>
          </a:xfrm>
          <a:prstGeom prst="rect">
            <a:avLst/>
          </a:prstGeom>
          <a:noFill/>
          <a:ln/>
        </p:spPr>
        <p:txBody>
          <a:bodyPr wrap="none" rtlCol="0" anchor="t"/>
          <a:lstStyle/>
          <a:p>
            <a:pPr marL="0" indent="0">
              <a:lnSpc>
                <a:spcPts val="5468"/>
              </a:lnSpc>
              <a:buNone/>
            </a:pPr>
            <a:r>
              <a:rPr lang="en-US" sz="4374" dirty="0">
                <a:solidFill>
                  <a:srgbClr val="124E73"/>
                </a:solidFill>
                <a:latin typeface="MuseoModerno" pitchFamily="34" charset="0"/>
                <a:ea typeface="MuseoModerno" pitchFamily="34" charset="-122"/>
                <a:cs typeface="MuseoModerno" pitchFamily="34" charset="-120"/>
              </a:rPr>
              <a:t>Database Schema</a:t>
            </a:r>
            <a:endParaRPr lang="en-US" sz="4374" dirty="0"/>
          </a:p>
        </p:txBody>
      </p:sp>
      <p:sp>
        <p:nvSpPr>
          <p:cNvPr id="5" name="Text 3"/>
          <p:cNvSpPr/>
          <p:nvPr/>
        </p:nvSpPr>
        <p:spPr>
          <a:xfrm>
            <a:off x="2260759" y="2537341"/>
            <a:ext cx="3069193" cy="355402"/>
          </a:xfrm>
          <a:prstGeom prst="rect">
            <a:avLst/>
          </a:prstGeom>
          <a:noFill/>
          <a:ln/>
        </p:spPr>
        <p:txBody>
          <a:bodyPr wrap="non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Field</a:t>
            </a:r>
            <a:endParaRPr lang="en-US" sz="1750" dirty="0"/>
          </a:p>
        </p:txBody>
      </p:sp>
      <p:sp>
        <p:nvSpPr>
          <p:cNvPr id="6" name="Text 4"/>
          <p:cNvSpPr/>
          <p:nvPr/>
        </p:nvSpPr>
        <p:spPr>
          <a:xfrm>
            <a:off x="5781913" y="2537341"/>
            <a:ext cx="3065383" cy="355402"/>
          </a:xfrm>
          <a:prstGeom prst="rect">
            <a:avLst/>
          </a:prstGeom>
          <a:noFill/>
          <a:ln/>
        </p:spPr>
        <p:txBody>
          <a:bodyPr wrap="non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Type</a:t>
            </a:r>
            <a:endParaRPr lang="en-US" sz="1750" dirty="0"/>
          </a:p>
        </p:txBody>
      </p:sp>
      <p:sp>
        <p:nvSpPr>
          <p:cNvPr id="7" name="Text 5"/>
          <p:cNvSpPr/>
          <p:nvPr/>
        </p:nvSpPr>
        <p:spPr>
          <a:xfrm>
            <a:off x="9299258" y="2537341"/>
            <a:ext cx="3069193" cy="355402"/>
          </a:xfrm>
          <a:prstGeom prst="rect">
            <a:avLst/>
          </a:prstGeom>
          <a:noFill/>
          <a:ln/>
        </p:spPr>
        <p:txBody>
          <a:bodyPr wrap="non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Description</a:t>
            </a:r>
            <a:endParaRPr lang="en-US" sz="1750" dirty="0"/>
          </a:p>
        </p:txBody>
      </p:sp>
      <p:sp>
        <p:nvSpPr>
          <p:cNvPr id="8" name="Shape 6"/>
          <p:cNvSpPr/>
          <p:nvPr/>
        </p:nvSpPr>
        <p:spPr>
          <a:xfrm>
            <a:off x="2037993" y="3033593"/>
            <a:ext cx="10553343" cy="637103"/>
          </a:xfrm>
          <a:prstGeom prst="rect">
            <a:avLst/>
          </a:prstGeom>
          <a:solidFill>
            <a:srgbClr val="F6F0E4"/>
          </a:solidFill>
          <a:ln/>
        </p:spPr>
      </p:sp>
      <p:sp>
        <p:nvSpPr>
          <p:cNvPr id="9" name="Text 7"/>
          <p:cNvSpPr/>
          <p:nvPr/>
        </p:nvSpPr>
        <p:spPr>
          <a:xfrm>
            <a:off x="2260759" y="3174444"/>
            <a:ext cx="3069193" cy="355402"/>
          </a:xfrm>
          <a:prstGeom prst="rect">
            <a:avLst/>
          </a:prstGeom>
          <a:noFill/>
          <a:ln/>
        </p:spPr>
        <p:txBody>
          <a:bodyPr wrap="non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id</a:t>
            </a:r>
            <a:endParaRPr lang="en-US" sz="1750" dirty="0"/>
          </a:p>
        </p:txBody>
      </p:sp>
      <p:sp>
        <p:nvSpPr>
          <p:cNvPr id="10" name="Text 8"/>
          <p:cNvSpPr/>
          <p:nvPr/>
        </p:nvSpPr>
        <p:spPr>
          <a:xfrm>
            <a:off x="5781913" y="3174444"/>
            <a:ext cx="3065383" cy="355402"/>
          </a:xfrm>
          <a:prstGeom prst="rect">
            <a:avLst/>
          </a:prstGeom>
          <a:noFill/>
          <a:ln/>
        </p:spPr>
        <p:txBody>
          <a:bodyPr wrap="non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INT</a:t>
            </a:r>
            <a:endParaRPr lang="en-US" sz="1750" dirty="0"/>
          </a:p>
        </p:txBody>
      </p:sp>
      <p:sp>
        <p:nvSpPr>
          <p:cNvPr id="11" name="Text 9"/>
          <p:cNvSpPr/>
          <p:nvPr/>
        </p:nvSpPr>
        <p:spPr>
          <a:xfrm>
            <a:off x="9299258" y="3174444"/>
            <a:ext cx="3069193" cy="355402"/>
          </a:xfrm>
          <a:prstGeom prst="rect">
            <a:avLst/>
          </a:prstGeom>
          <a:noFill/>
          <a:ln/>
        </p:spPr>
        <p:txBody>
          <a:bodyPr wrap="non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Unique identifier for each voter</a:t>
            </a:r>
            <a:endParaRPr lang="en-US" sz="1750" dirty="0"/>
          </a:p>
        </p:txBody>
      </p:sp>
      <p:sp>
        <p:nvSpPr>
          <p:cNvPr id="12" name="Text 10"/>
          <p:cNvSpPr/>
          <p:nvPr/>
        </p:nvSpPr>
        <p:spPr>
          <a:xfrm>
            <a:off x="2260759" y="3811548"/>
            <a:ext cx="3069193" cy="355402"/>
          </a:xfrm>
          <a:prstGeom prst="rect">
            <a:avLst/>
          </a:prstGeom>
          <a:noFill/>
          <a:ln/>
        </p:spPr>
        <p:txBody>
          <a:bodyPr wrap="non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username</a:t>
            </a:r>
            <a:endParaRPr lang="en-US" sz="1750" dirty="0"/>
          </a:p>
        </p:txBody>
      </p:sp>
      <p:sp>
        <p:nvSpPr>
          <p:cNvPr id="13" name="Text 11"/>
          <p:cNvSpPr/>
          <p:nvPr/>
        </p:nvSpPr>
        <p:spPr>
          <a:xfrm>
            <a:off x="5781913" y="3811548"/>
            <a:ext cx="3065383" cy="355402"/>
          </a:xfrm>
          <a:prstGeom prst="rect">
            <a:avLst/>
          </a:prstGeom>
          <a:noFill/>
          <a:ln/>
        </p:spPr>
        <p:txBody>
          <a:bodyPr wrap="non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VARCHAR(50)</a:t>
            </a:r>
            <a:endParaRPr lang="en-US" sz="1750" dirty="0"/>
          </a:p>
        </p:txBody>
      </p:sp>
      <p:sp>
        <p:nvSpPr>
          <p:cNvPr id="14" name="Text 12"/>
          <p:cNvSpPr/>
          <p:nvPr/>
        </p:nvSpPr>
        <p:spPr>
          <a:xfrm>
            <a:off x="9299258" y="3811548"/>
            <a:ext cx="3069193" cy="355402"/>
          </a:xfrm>
          <a:prstGeom prst="rect">
            <a:avLst/>
          </a:prstGeom>
          <a:noFill/>
          <a:ln/>
        </p:spPr>
        <p:txBody>
          <a:bodyPr wrap="non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Unique username for each voter</a:t>
            </a:r>
            <a:endParaRPr lang="en-US" sz="1750" dirty="0"/>
          </a:p>
        </p:txBody>
      </p:sp>
      <p:sp>
        <p:nvSpPr>
          <p:cNvPr id="15" name="Shape 13"/>
          <p:cNvSpPr/>
          <p:nvPr/>
        </p:nvSpPr>
        <p:spPr>
          <a:xfrm>
            <a:off x="2037993" y="4307800"/>
            <a:ext cx="10553343" cy="992505"/>
          </a:xfrm>
          <a:prstGeom prst="rect">
            <a:avLst/>
          </a:prstGeom>
          <a:solidFill>
            <a:srgbClr val="F6F0E4"/>
          </a:solidFill>
          <a:ln/>
        </p:spPr>
      </p:sp>
      <p:sp>
        <p:nvSpPr>
          <p:cNvPr id="16" name="Text 14"/>
          <p:cNvSpPr/>
          <p:nvPr/>
        </p:nvSpPr>
        <p:spPr>
          <a:xfrm>
            <a:off x="2260759" y="4448651"/>
            <a:ext cx="3069193" cy="355402"/>
          </a:xfrm>
          <a:prstGeom prst="rect">
            <a:avLst/>
          </a:prstGeom>
          <a:noFill/>
          <a:ln/>
        </p:spPr>
        <p:txBody>
          <a:bodyPr wrap="non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voted</a:t>
            </a:r>
            <a:endParaRPr lang="en-US" sz="1750" dirty="0"/>
          </a:p>
        </p:txBody>
      </p:sp>
      <p:sp>
        <p:nvSpPr>
          <p:cNvPr id="17" name="Text 15"/>
          <p:cNvSpPr/>
          <p:nvPr/>
        </p:nvSpPr>
        <p:spPr>
          <a:xfrm>
            <a:off x="5781913" y="4448651"/>
            <a:ext cx="3065383" cy="355402"/>
          </a:xfrm>
          <a:prstGeom prst="rect">
            <a:avLst/>
          </a:prstGeom>
          <a:noFill/>
          <a:ln/>
        </p:spPr>
        <p:txBody>
          <a:bodyPr wrap="non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VARCHAR(50)</a:t>
            </a:r>
            <a:endParaRPr lang="en-US" sz="1750" dirty="0"/>
          </a:p>
        </p:txBody>
      </p:sp>
      <p:sp>
        <p:nvSpPr>
          <p:cNvPr id="18" name="Text 16"/>
          <p:cNvSpPr/>
          <p:nvPr/>
        </p:nvSpPr>
        <p:spPr>
          <a:xfrm>
            <a:off x="9299258" y="4448651"/>
            <a:ext cx="3069193" cy="710803"/>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Indicates whether the user has voted or not</a:t>
            </a:r>
            <a:endParaRPr lang="en-US" sz="1750" dirty="0"/>
          </a:p>
        </p:txBody>
      </p:sp>
      <p:sp>
        <p:nvSpPr>
          <p:cNvPr id="19" name="Text 17"/>
          <p:cNvSpPr/>
          <p:nvPr/>
        </p:nvSpPr>
        <p:spPr>
          <a:xfrm>
            <a:off x="2037993" y="5550218"/>
            <a:ext cx="10554414" cy="1421606"/>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The Voting Management System utilizes a MySQL database to store and manage voter information. The database consists of a single table named "Voters" with three fields: id, username, and voted. The id field serves as a unique identifier for each voter, while the username field stores the unique username for each voter. The voted field is a boolean field that indicates whether the user has already cast their vote or not.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982504"/>
            <a:ext cx="5554980" cy="694373"/>
          </a:xfrm>
          <a:prstGeom prst="rect">
            <a:avLst/>
          </a:prstGeom>
          <a:noFill/>
          <a:ln/>
        </p:spPr>
        <p:txBody>
          <a:bodyPr wrap="none" rtlCol="0" anchor="t"/>
          <a:lstStyle/>
          <a:p>
            <a:pPr marL="0" indent="0">
              <a:lnSpc>
                <a:spcPts val="5468"/>
              </a:lnSpc>
              <a:buNone/>
            </a:pPr>
            <a:r>
              <a:rPr lang="en-US" sz="4374" dirty="0">
                <a:solidFill>
                  <a:srgbClr val="124E73"/>
                </a:solidFill>
                <a:latin typeface="MuseoModerno" pitchFamily="34" charset="0"/>
                <a:ea typeface="MuseoModerno" pitchFamily="34" charset="-122"/>
                <a:cs typeface="MuseoModerno" pitchFamily="34" charset="-120"/>
              </a:rPr>
              <a:t>Security Measures</a:t>
            </a:r>
            <a:endParaRPr lang="en-US" sz="4374" dirty="0"/>
          </a:p>
        </p:txBody>
      </p:sp>
      <p:sp>
        <p:nvSpPr>
          <p:cNvPr id="6" name="Shape 3"/>
          <p:cNvSpPr/>
          <p:nvPr/>
        </p:nvSpPr>
        <p:spPr>
          <a:xfrm>
            <a:off x="833199" y="2183725"/>
            <a:ext cx="499943" cy="499943"/>
          </a:xfrm>
          <a:prstGeom prst="roundRect">
            <a:avLst>
              <a:gd name="adj" fmla="val 13333"/>
            </a:avLst>
          </a:prstGeom>
          <a:solidFill>
            <a:srgbClr val="F6F0E4"/>
          </a:solidFill>
          <a:ln/>
        </p:spPr>
      </p:sp>
      <p:sp>
        <p:nvSpPr>
          <p:cNvPr id="7" name="Text 4"/>
          <p:cNvSpPr/>
          <p:nvPr/>
        </p:nvSpPr>
        <p:spPr>
          <a:xfrm>
            <a:off x="1005007" y="2225397"/>
            <a:ext cx="156329" cy="416481"/>
          </a:xfrm>
          <a:prstGeom prst="rect">
            <a:avLst/>
          </a:prstGeom>
          <a:noFill/>
          <a:ln/>
        </p:spPr>
        <p:txBody>
          <a:bodyPr wrap="none" rtlCol="0" anchor="t"/>
          <a:lstStyle/>
          <a:p>
            <a:pPr marL="0" indent="0" algn="ctr">
              <a:lnSpc>
                <a:spcPts val="3281"/>
              </a:lnSpc>
              <a:buNone/>
            </a:pPr>
            <a:r>
              <a:rPr lang="en-US" sz="2624" dirty="0">
                <a:solidFill>
                  <a:srgbClr val="124E73"/>
                </a:solidFill>
                <a:latin typeface="MuseoModerno" pitchFamily="34" charset="0"/>
                <a:ea typeface="MuseoModerno" pitchFamily="34" charset="-122"/>
                <a:cs typeface="MuseoModerno" pitchFamily="34" charset="-120"/>
              </a:rPr>
              <a:t>1</a:t>
            </a:r>
            <a:endParaRPr lang="en-US" sz="2624" dirty="0"/>
          </a:p>
        </p:txBody>
      </p:sp>
      <p:sp>
        <p:nvSpPr>
          <p:cNvPr id="8" name="Text 5"/>
          <p:cNvSpPr/>
          <p:nvPr/>
        </p:nvSpPr>
        <p:spPr>
          <a:xfrm>
            <a:off x="1555313" y="2260044"/>
            <a:ext cx="2879050" cy="347186"/>
          </a:xfrm>
          <a:prstGeom prst="rect">
            <a:avLst/>
          </a:prstGeom>
          <a:noFill/>
          <a:ln/>
        </p:spPr>
        <p:txBody>
          <a:bodyPr wrap="none" rtlCol="0" anchor="t"/>
          <a:lstStyle/>
          <a:p>
            <a:pPr marL="0" indent="0">
              <a:lnSpc>
                <a:spcPts val="2734"/>
              </a:lnSpc>
              <a:buNone/>
            </a:pPr>
            <a:r>
              <a:rPr lang="en-US" sz="2187" dirty="0">
                <a:solidFill>
                  <a:srgbClr val="124E73"/>
                </a:solidFill>
                <a:latin typeface="MuseoModerno" pitchFamily="34" charset="0"/>
                <a:ea typeface="MuseoModerno" pitchFamily="34" charset="-122"/>
                <a:cs typeface="MuseoModerno" pitchFamily="34" charset="-120"/>
              </a:rPr>
              <a:t>Prepared Statements</a:t>
            </a:r>
            <a:endParaRPr lang="en-US" sz="2187" dirty="0"/>
          </a:p>
        </p:txBody>
      </p:sp>
      <p:sp>
        <p:nvSpPr>
          <p:cNvPr id="9" name="Text 6"/>
          <p:cNvSpPr/>
          <p:nvPr/>
        </p:nvSpPr>
        <p:spPr>
          <a:xfrm>
            <a:off x="1555313" y="2740462"/>
            <a:ext cx="3820001" cy="2487811"/>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To prevent SQL injection attacks, the system employs prepared statements when interacting with the database. This approach ensures that user input is properly sanitized and validated, reducing the risk of malicious code execution.</a:t>
            </a:r>
            <a:endParaRPr lang="en-US" sz="1750" dirty="0"/>
          </a:p>
        </p:txBody>
      </p:sp>
      <p:sp>
        <p:nvSpPr>
          <p:cNvPr id="10" name="Shape 7"/>
          <p:cNvSpPr/>
          <p:nvPr/>
        </p:nvSpPr>
        <p:spPr>
          <a:xfrm>
            <a:off x="5597485" y="2183725"/>
            <a:ext cx="499943" cy="499943"/>
          </a:xfrm>
          <a:prstGeom prst="roundRect">
            <a:avLst>
              <a:gd name="adj" fmla="val 13333"/>
            </a:avLst>
          </a:prstGeom>
          <a:solidFill>
            <a:srgbClr val="F6F0E4"/>
          </a:solidFill>
          <a:ln/>
        </p:spPr>
      </p:sp>
      <p:sp>
        <p:nvSpPr>
          <p:cNvPr id="11" name="Text 8"/>
          <p:cNvSpPr/>
          <p:nvPr/>
        </p:nvSpPr>
        <p:spPr>
          <a:xfrm>
            <a:off x="5754767" y="2225397"/>
            <a:ext cx="185380" cy="416481"/>
          </a:xfrm>
          <a:prstGeom prst="rect">
            <a:avLst/>
          </a:prstGeom>
          <a:noFill/>
          <a:ln/>
        </p:spPr>
        <p:txBody>
          <a:bodyPr wrap="none" rtlCol="0" anchor="t"/>
          <a:lstStyle/>
          <a:p>
            <a:pPr marL="0" indent="0" algn="ctr">
              <a:lnSpc>
                <a:spcPts val="3281"/>
              </a:lnSpc>
              <a:buNone/>
            </a:pPr>
            <a:r>
              <a:rPr lang="en-US" sz="2624" dirty="0">
                <a:solidFill>
                  <a:srgbClr val="124E73"/>
                </a:solidFill>
                <a:latin typeface="MuseoModerno" pitchFamily="34" charset="0"/>
                <a:ea typeface="MuseoModerno" pitchFamily="34" charset="-122"/>
                <a:cs typeface="MuseoModerno" pitchFamily="34" charset="-120"/>
              </a:rPr>
              <a:t>2</a:t>
            </a:r>
            <a:endParaRPr lang="en-US" sz="2624" dirty="0"/>
          </a:p>
        </p:txBody>
      </p:sp>
      <p:sp>
        <p:nvSpPr>
          <p:cNvPr id="12" name="Text 9"/>
          <p:cNvSpPr/>
          <p:nvPr/>
        </p:nvSpPr>
        <p:spPr>
          <a:xfrm>
            <a:off x="6319599" y="2260044"/>
            <a:ext cx="2996803" cy="347186"/>
          </a:xfrm>
          <a:prstGeom prst="rect">
            <a:avLst/>
          </a:prstGeom>
          <a:noFill/>
          <a:ln/>
        </p:spPr>
        <p:txBody>
          <a:bodyPr wrap="none" rtlCol="0" anchor="t"/>
          <a:lstStyle/>
          <a:p>
            <a:pPr marL="0" indent="0">
              <a:lnSpc>
                <a:spcPts val="2734"/>
              </a:lnSpc>
              <a:buNone/>
            </a:pPr>
            <a:r>
              <a:rPr lang="en-US" sz="2187" dirty="0">
                <a:solidFill>
                  <a:srgbClr val="124E73"/>
                </a:solidFill>
                <a:latin typeface="MuseoModerno" pitchFamily="34" charset="0"/>
                <a:ea typeface="MuseoModerno" pitchFamily="34" charset="-122"/>
                <a:cs typeface="MuseoModerno" pitchFamily="34" charset="-120"/>
              </a:rPr>
              <a:t>Session Management</a:t>
            </a:r>
            <a:endParaRPr lang="en-US" sz="2187" dirty="0"/>
          </a:p>
        </p:txBody>
      </p:sp>
      <p:sp>
        <p:nvSpPr>
          <p:cNvPr id="13" name="Text 10"/>
          <p:cNvSpPr/>
          <p:nvPr/>
        </p:nvSpPr>
        <p:spPr>
          <a:xfrm>
            <a:off x="6319599" y="2740462"/>
            <a:ext cx="3820001" cy="2132409"/>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The system implements robust session management to track user activity and prevent unauthorized access. Each user's session is securely managed, ensuring that only authenticated users can access the voting page and cast their vote.</a:t>
            </a:r>
            <a:endParaRPr lang="en-US" sz="1750" dirty="0"/>
          </a:p>
        </p:txBody>
      </p:sp>
      <p:sp>
        <p:nvSpPr>
          <p:cNvPr id="14" name="Shape 11"/>
          <p:cNvSpPr/>
          <p:nvPr/>
        </p:nvSpPr>
        <p:spPr>
          <a:xfrm>
            <a:off x="833199" y="5624036"/>
            <a:ext cx="499943" cy="499943"/>
          </a:xfrm>
          <a:prstGeom prst="roundRect">
            <a:avLst>
              <a:gd name="adj" fmla="val 13333"/>
            </a:avLst>
          </a:prstGeom>
          <a:solidFill>
            <a:srgbClr val="F6F0E4"/>
          </a:solidFill>
          <a:ln/>
        </p:spPr>
      </p:sp>
      <p:sp>
        <p:nvSpPr>
          <p:cNvPr id="15" name="Text 12"/>
          <p:cNvSpPr/>
          <p:nvPr/>
        </p:nvSpPr>
        <p:spPr>
          <a:xfrm>
            <a:off x="989409" y="5665708"/>
            <a:ext cx="187404" cy="416481"/>
          </a:xfrm>
          <a:prstGeom prst="rect">
            <a:avLst/>
          </a:prstGeom>
          <a:noFill/>
          <a:ln/>
        </p:spPr>
        <p:txBody>
          <a:bodyPr wrap="none" rtlCol="0" anchor="t"/>
          <a:lstStyle/>
          <a:p>
            <a:pPr marL="0" indent="0" algn="ctr">
              <a:lnSpc>
                <a:spcPts val="3281"/>
              </a:lnSpc>
              <a:buNone/>
            </a:pPr>
            <a:r>
              <a:rPr lang="en-US" sz="2624" dirty="0">
                <a:solidFill>
                  <a:srgbClr val="124E73"/>
                </a:solidFill>
                <a:latin typeface="MuseoModerno" pitchFamily="34" charset="0"/>
                <a:ea typeface="MuseoModerno" pitchFamily="34" charset="-122"/>
                <a:cs typeface="MuseoModerno" pitchFamily="34" charset="-120"/>
              </a:rPr>
              <a:t>3</a:t>
            </a:r>
            <a:endParaRPr lang="en-US" sz="2624" dirty="0"/>
          </a:p>
        </p:txBody>
      </p:sp>
      <p:sp>
        <p:nvSpPr>
          <p:cNvPr id="16" name="Text 13"/>
          <p:cNvSpPr/>
          <p:nvPr/>
        </p:nvSpPr>
        <p:spPr>
          <a:xfrm>
            <a:off x="1555313" y="5700355"/>
            <a:ext cx="3848100" cy="347186"/>
          </a:xfrm>
          <a:prstGeom prst="rect">
            <a:avLst/>
          </a:prstGeom>
          <a:noFill/>
          <a:ln/>
        </p:spPr>
        <p:txBody>
          <a:bodyPr wrap="none" rtlCol="0" anchor="t"/>
          <a:lstStyle/>
          <a:p>
            <a:pPr marL="0" indent="0">
              <a:lnSpc>
                <a:spcPts val="2734"/>
              </a:lnSpc>
              <a:buNone/>
            </a:pPr>
            <a:r>
              <a:rPr lang="en-US" sz="2187" dirty="0">
                <a:solidFill>
                  <a:srgbClr val="124E73"/>
                </a:solidFill>
                <a:latin typeface="MuseoModerno" pitchFamily="34" charset="0"/>
                <a:ea typeface="MuseoModerno" pitchFamily="34" charset="-122"/>
                <a:cs typeface="MuseoModerno" pitchFamily="34" charset="-120"/>
              </a:rPr>
              <a:t>Unique Username Constraint</a:t>
            </a:r>
            <a:endParaRPr lang="en-US" sz="2187" dirty="0"/>
          </a:p>
        </p:txBody>
      </p:sp>
      <p:sp>
        <p:nvSpPr>
          <p:cNvPr id="17" name="Text 14"/>
          <p:cNvSpPr/>
          <p:nvPr/>
        </p:nvSpPr>
        <p:spPr>
          <a:xfrm>
            <a:off x="1555313" y="6180773"/>
            <a:ext cx="8584287" cy="1066205"/>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The database enforces a unique constraint on the username field, preventing duplicate usernames from being registered. This measure helps maintain the integrity of the voting process by ensuring that each user can only vote once.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
        <p:nvSpPr>
          <p:cNvPr id="4" name="Text 2"/>
          <p:cNvSpPr/>
          <p:nvPr/>
        </p:nvSpPr>
        <p:spPr>
          <a:xfrm>
            <a:off x="2037993" y="1081683"/>
            <a:ext cx="5554980" cy="694373"/>
          </a:xfrm>
          <a:prstGeom prst="rect">
            <a:avLst/>
          </a:prstGeom>
          <a:noFill/>
          <a:ln/>
        </p:spPr>
        <p:txBody>
          <a:bodyPr wrap="none" rtlCol="0" anchor="t"/>
          <a:lstStyle/>
          <a:p>
            <a:pPr marL="0" indent="0">
              <a:lnSpc>
                <a:spcPts val="5468"/>
              </a:lnSpc>
              <a:buNone/>
            </a:pPr>
            <a:r>
              <a:rPr lang="en-US" sz="4374" dirty="0">
                <a:solidFill>
                  <a:srgbClr val="124E73"/>
                </a:solidFill>
                <a:latin typeface="MuseoModerno" pitchFamily="34" charset="0"/>
                <a:ea typeface="MuseoModerno" pitchFamily="34" charset="-122"/>
                <a:cs typeface="MuseoModerno" pitchFamily="34" charset="-120"/>
              </a:rPr>
              <a:t>Results</a:t>
            </a:r>
            <a:endParaRPr lang="en-US" sz="4374" dirty="0"/>
          </a:p>
        </p:txBody>
      </p:sp>
      <p:pic>
        <p:nvPicPr>
          <p:cNvPr id="5" name="Image 0" descr="preencoded.png"/>
          <p:cNvPicPr>
            <a:picLocks noChangeAspect="1"/>
          </p:cNvPicPr>
          <p:nvPr/>
        </p:nvPicPr>
        <p:blipFill>
          <a:blip r:embed="rId3"/>
          <a:stretch>
            <a:fillRect/>
          </a:stretch>
        </p:blipFill>
        <p:spPr>
          <a:xfrm>
            <a:off x="2037993" y="2220397"/>
            <a:ext cx="3295888" cy="2036921"/>
          </a:xfrm>
          <a:prstGeom prst="rect">
            <a:avLst/>
          </a:prstGeom>
        </p:spPr>
      </p:pic>
      <p:sp>
        <p:nvSpPr>
          <p:cNvPr id="6" name="Text 3"/>
          <p:cNvSpPr/>
          <p:nvPr/>
        </p:nvSpPr>
        <p:spPr>
          <a:xfrm>
            <a:off x="2037993" y="4534972"/>
            <a:ext cx="2777490" cy="347186"/>
          </a:xfrm>
          <a:prstGeom prst="rect">
            <a:avLst/>
          </a:prstGeom>
          <a:noFill/>
          <a:ln/>
        </p:spPr>
        <p:txBody>
          <a:bodyPr wrap="none" rtlCol="0" anchor="t"/>
          <a:lstStyle/>
          <a:p>
            <a:pPr marL="0" indent="0" algn="l">
              <a:lnSpc>
                <a:spcPts val="2734"/>
              </a:lnSpc>
              <a:buNone/>
            </a:pPr>
            <a:r>
              <a:rPr lang="en-US" sz="2187" dirty="0">
                <a:solidFill>
                  <a:srgbClr val="124E73"/>
                </a:solidFill>
                <a:latin typeface="MuseoModerno" pitchFamily="34" charset="0"/>
                <a:ea typeface="MuseoModerno" pitchFamily="34" charset="-122"/>
                <a:cs typeface="MuseoModerno" pitchFamily="34" charset="-120"/>
              </a:rPr>
              <a:t>Login Page</a:t>
            </a:r>
            <a:endParaRPr lang="en-US" sz="2187" dirty="0"/>
          </a:p>
        </p:txBody>
      </p:sp>
      <p:sp>
        <p:nvSpPr>
          <p:cNvPr id="7" name="Text 4"/>
          <p:cNvSpPr/>
          <p:nvPr/>
        </p:nvSpPr>
        <p:spPr>
          <a:xfrm>
            <a:off x="2037993" y="5015389"/>
            <a:ext cx="3295888" cy="1777008"/>
          </a:xfrm>
          <a:prstGeom prst="rect">
            <a:avLst/>
          </a:prstGeom>
          <a:noFill/>
          <a:ln/>
        </p:spPr>
        <p:txBody>
          <a:bodyPr wrap="square" rtlCol="0" anchor="t"/>
          <a:lstStyle/>
          <a:p>
            <a:pPr marL="0" indent="0" algn="l">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Users begin by entering their credentials on the secure login page. The system validates their username against the database to grant access.</a:t>
            </a:r>
            <a:endParaRPr lang="en-US" sz="1750" dirty="0"/>
          </a:p>
        </p:txBody>
      </p:sp>
      <p:sp>
        <p:nvSpPr>
          <p:cNvPr id="9" name="Text 5"/>
          <p:cNvSpPr/>
          <p:nvPr/>
        </p:nvSpPr>
        <p:spPr>
          <a:xfrm>
            <a:off x="5667137" y="4535091"/>
            <a:ext cx="2777490" cy="347186"/>
          </a:xfrm>
          <a:prstGeom prst="rect">
            <a:avLst/>
          </a:prstGeom>
          <a:noFill/>
          <a:ln/>
        </p:spPr>
        <p:txBody>
          <a:bodyPr wrap="none" rtlCol="0" anchor="t"/>
          <a:lstStyle/>
          <a:p>
            <a:pPr marL="0" indent="0" algn="l">
              <a:lnSpc>
                <a:spcPts val="2734"/>
              </a:lnSpc>
              <a:buNone/>
            </a:pPr>
            <a:r>
              <a:rPr lang="en-US" sz="2187" dirty="0">
                <a:solidFill>
                  <a:srgbClr val="124E73"/>
                </a:solidFill>
                <a:latin typeface="MuseoModerno" pitchFamily="34" charset="0"/>
                <a:ea typeface="MuseoModerno" pitchFamily="34" charset="-122"/>
                <a:cs typeface="MuseoModerno" pitchFamily="34" charset="-120"/>
              </a:rPr>
              <a:t>Voting Page</a:t>
            </a:r>
            <a:endParaRPr lang="en-US" sz="2187" dirty="0"/>
          </a:p>
        </p:txBody>
      </p:sp>
      <p:sp>
        <p:nvSpPr>
          <p:cNvPr id="10" name="Text 6"/>
          <p:cNvSpPr/>
          <p:nvPr/>
        </p:nvSpPr>
        <p:spPr>
          <a:xfrm>
            <a:off x="5667137" y="5015508"/>
            <a:ext cx="3296007" cy="1777008"/>
          </a:xfrm>
          <a:prstGeom prst="rect">
            <a:avLst/>
          </a:prstGeom>
          <a:noFill/>
          <a:ln/>
        </p:spPr>
        <p:txBody>
          <a:bodyPr wrap="square" rtlCol="0" anchor="t"/>
          <a:lstStyle/>
          <a:p>
            <a:pPr marL="0" indent="0" algn="l">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Once authenticated, users are directed to the voting page, where they can review the list of candidates and cast their vote by selecting their preferred choice.</a:t>
            </a:r>
            <a:endParaRPr lang="en-US" sz="1750" dirty="0"/>
          </a:p>
        </p:txBody>
      </p:sp>
      <p:sp>
        <p:nvSpPr>
          <p:cNvPr id="12" name="Text 7"/>
          <p:cNvSpPr/>
          <p:nvPr/>
        </p:nvSpPr>
        <p:spPr>
          <a:xfrm>
            <a:off x="9296400" y="4535091"/>
            <a:ext cx="2777490" cy="347186"/>
          </a:xfrm>
          <a:prstGeom prst="rect">
            <a:avLst/>
          </a:prstGeom>
          <a:noFill/>
          <a:ln/>
        </p:spPr>
        <p:txBody>
          <a:bodyPr wrap="none" rtlCol="0" anchor="t"/>
          <a:lstStyle/>
          <a:p>
            <a:pPr marL="0" indent="0" algn="l">
              <a:lnSpc>
                <a:spcPts val="2734"/>
              </a:lnSpc>
              <a:buNone/>
            </a:pPr>
            <a:r>
              <a:rPr lang="en-US" sz="2187" dirty="0">
                <a:solidFill>
                  <a:srgbClr val="124E73"/>
                </a:solidFill>
                <a:latin typeface="MuseoModerno" pitchFamily="34" charset="0"/>
                <a:ea typeface="MuseoModerno" pitchFamily="34" charset="-122"/>
                <a:cs typeface="MuseoModerno" pitchFamily="34" charset="-120"/>
              </a:rPr>
              <a:t>Thank You Page</a:t>
            </a:r>
            <a:endParaRPr lang="en-US" sz="2187" dirty="0"/>
          </a:p>
        </p:txBody>
      </p:sp>
      <p:sp>
        <p:nvSpPr>
          <p:cNvPr id="13" name="Text 8"/>
          <p:cNvSpPr/>
          <p:nvPr/>
        </p:nvSpPr>
        <p:spPr>
          <a:xfrm>
            <a:off x="9296400" y="5015508"/>
            <a:ext cx="3296007" cy="2132409"/>
          </a:xfrm>
          <a:prstGeom prst="rect">
            <a:avLst/>
          </a:prstGeom>
          <a:noFill/>
          <a:ln/>
        </p:spPr>
        <p:txBody>
          <a:bodyPr wrap="square" rtlCol="0" anchor="t"/>
          <a:lstStyle/>
          <a:p>
            <a:pPr marL="0" indent="0" algn="l">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After successfully casting their vote, users are redirected to a thank you page, acknowledging their participation in the democratic process. They can then log out securely.</a:t>
            </a:r>
            <a:endParaRPr lang="en-US" sz="1750" dirty="0"/>
          </a:p>
        </p:txBody>
      </p:sp>
      <p:pic>
        <p:nvPicPr>
          <p:cNvPr id="16" name="Picture 15">
            <a:extLst>
              <a:ext uri="{FF2B5EF4-FFF2-40B4-BE49-F238E27FC236}">
                <a16:creationId xmlns:a16="http://schemas.microsoft.com/office/drawing/2014/main" id="{BB1278B7-F855-AD41-5D59-CF1CA6DB7C41}"/>
              </a:ext>
            </a:extLst>
          </p:cNvPr>
          <p:cNvPicPr>
            <a:picLocks noChangeAspect="1"/>
          </p:cNvPicPr>
          <p:nvPr/>
        </p:nvPicPr>
        <p:blipFill>
          <a:blip r:embed="rId4"/>
          <a:stretch>
            <a:fillRect/>
          </a:stretch>
        </p:blipFill>
        <p:spPr>
          <a:xfrm>
            <a:off x="2037993" y="2304634"/>
            <a:ext cx="3295888" cy="2019300"/>
          </a:xfrm>
          <a:prstGeom prst="rect">
            <a:avLst/>
          </a:prstGeom>
        </p:spPr>
      </p:pic>
      <p:pic>
        <p:nvPicPr>
          <p:cNvPr id="18" name="Picture 17">
            <a:extLst>
              <a:ext uri="{FF2B5EF4-FFF2-40B4-BE49-F238E27FC236}">
                <a16:creationId xmlns:a16="http://schemas.microsoft.com/office/drawing/2014/main" id="{11F698C8-3441-6C1B-AFD1-5509FB8596C4}"/>
              </a:ext>
            </a:extLst>
          </p:cNvPr>
          <p:cNvPicPr>
            <a:picLocks noChangeAspect="1"/>
          </p:cNvPicPr>
          <p:nvPr/>
        </p:nvPicPr>
        <p:blipFill>
          <a:blip r:embed="rId5"/>
          <a:stretch>
            <a:fillRect/>
          </a:stretch>
        </p:blipFill>
        <p:spPr>
          <a:xfrm>
            <a:off x="5509051" y="2304635"/>
            <a:ext cx="3558124" cy="2019300"/>
          </a:xfrm>
          <a:prstGeom prst="rect">
            <a:avLst/>
          </a:prstGeom>
        </p:spPr>
      </p:pic>
      <p:pic>
        <p:nvPicPr>
          <p:cNvPr id="20" name="Picture 19">
            <a:extLst>
              <a:ext uri="{FF2B5EF4-FFF2-40B4-BE49-F238E27FC236}">
                <a16:creationId xmlns:a16="http://schemas.microsoft.com/office/drawing/2014/main" id="{A4595DD7-66D0-C3D9-D06A-B320C11F8AFB}"/>
              </a:ext>
            </a:extLst>
          </p:cNvPr>
          <p:cNvPicPr>
            <a:picLocks noChangeAspect="1"/>
          </p:cNvPicPr>
          <p:nvPr/>
        </p:nvPicPr>
        <p:blipFill>
          <a:blip r:embed="rId6"/>
          <a:stretch>
            <a:fillRect/>
          </a:stretch>
        </p:blipFill>
        <p:spPr>
          <a:xfrm>
            <a:off x="9410664" y="2287016"/>
            <a:ext cx="3181744" cy="203692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TotalTime>
  <Words>1295</Words>
  <Application>Microsoft Office PowerPoint</Application>
  <PresentationFormat>Custom</PresentationFormat>
  <Paragraphs>115</Paragraphs>
  <Slides>14</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MuseoModerno</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Sajan kumar</cp:lastModifiedBy>
  <cp:revision>12</cp:revision>
  <dcterms:created xsi:type="dcterms:W3CDTF">2024-04-13T12:04:24Z</dcterms:created>
  <dcterms:modified xsi:type="dcterms:W3CDTF">2024-08-06T05:05:09Z</dcterms:modified>
</cp:coreProperties>
</file>